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0"/>
  </p:notesMasterIdLst>
  <p:handoutMasterIdLst>
    <p:handoutMasterId r:id="rId4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3" r:id="rId35"/>
    <p:sldId id="290" r:id="rId36"/>
    <p:sldId id="291" r:id="rId37"/>
    <p:sldId id="294" r:id="rId38"/>
    <p:sldId id="292" r:id="rId39"/>
  </p:sldIdLst>
  <p:sldSz cx="9144000" cy="6858000" type="screen4x3"/>
  <p:notesSz cx="7034213" cy="92837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11" autoAdjust="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DEB098-9A84-4808-A9F3-E48D1BD5E680}" type="doc">
      <dgm:prSet loTypeId="urn:microsoft.com/office/officeart/2005/8/layout/cycle5" loCatId="cycle" qsTypeId="urn:microsoft.com/office/officeart/2005/8/quickstyle/simple1#1" qsCatId="simple" csTypeId="urn:microsoft.com/office/officeart/2005/8/colors/accent1_2#1" csCatId="accent1" phldr="1"/>
      <dgm:spPr/>
      <dgm:t>
        <a:bodyPr/>
        <a:lstStyle/>
        <a:p>
          <a:endParaRPr lang="en-US"/>
        </a:p>
      </dgm:t>
    </dgm:pt>
    <dgm:pt modelId="{2885E8BB-2579-48C6-905F-7DA8CFDD127B}">
      <dgm:prSet phldrT="[Text]"/>
      <dgm:spPr/>
      <dgm:t>
        <a:bodyPr/>
        <a:lstStyle/>
        <a:p>
          <a:r>
            <a:rPr lang="en-US" dirty="0" smtClean="0"/>
            <a:t>Site submits query</a:t>
          </a:r>
          <a:endParaRPr lang="en-US" dirty="0"/>
        </a:p>
      </dgm:t>
    </dgm:pt>
    <dgm:pt modelId="{ECF41C5D-C469-4CF7-AF7E-A8CEABF1603D}" type="parTrans" cxnId="{CC59B7F4-E5F3-4C14-9895-54B7BF4A1DF4}">
      <dgm:prSet/>
      <dgm:spPr/>
      <dgm:t>
        <a:bodyPr/>
        <a:lstStyle/>
        <a:p>
          <a:endParaRPr lang="en-US"/>
        </a:p>
      </dgm:t>
    </dgm:pt>
    <dgm:pt modelId="{28550759-1CC6-4E14-B138-6192FAE841D3}" type="sibTrans" cxnId="{CC59B7F4-E5F3-4C14-9895-54B7BF4A1DF4}">
      <dgm:prSet/>
      <dgm:spPr/>
      <dgm:t>
        <a:bodyPr/>
        <a:lstStyle/>
        <a:p>
          <a:endParaRPr lang="en-US"/>
        </a:p>
      </dgm:t>
    </dgm:pt>
    <dgm:pt modelId="{3455BC1A-1FF5-48FC-A7E7-36E1F9B46A15}">
      <dgm:prSet phldrT="[Text]"/>
      <dgm:spPr/>
      <dgm:t>
        <a:bodyPr/>
        <a:lstStyle/>
        <a:p>
          <a:r>
            <a:rPr lang="en-US" dirty="0" smtClean="0"/>
            <a:t>PSPs draft response</a:t>
          </a:r>
          <a:endParaRPr lang="en-US" dirty="0"/>
        </a:p>
      </dgm:t>
    </dgm:pt>
    <dgm:pt modelId="{032E6CF5-98F1-4C09-B800-ED329D3DA904}" type="parTrans" cxnId="{FE0AFAE4-9785-438C-90ED-BBB51AFD4663}">
      <dgm:prSet/>
      <dgm:spPr/>
      <dgm:t>
        <a:bodyPr/>
        <a:lstStyle/>
        <a:p>
          <a:endParaRPr lang="en-US"/>
        </a:p>
      </dgm:t>
    </dgm:pt>
    <dgm:pt modelId="{2955FD7E-A605-442C-88A4-5A2F4ADC9D68}" type="sibTrans" cxnId="{FE0AFAE4-9785-438C-90ED-BBB51AFD4663}">
      <dgm:prSet/>
      <dgm:spPr/>
      <dgm:t>
        <a:bodyPr/>
        <a:lstStyle/>
        <a:p>
          <a:endParaRPr lang="en-US"/>
        </a:p>
      </dgm:t>
    </dgm:pt>
    <dgm:pt modelId="{28E9B1D1-E9D3-4570-8A0D-A6B92E896E56}">
      <dgm:prSet phldrT="[Text]"/>
      <dgm:spPr/>
      <dgm:t>
        <a:bodyPr/>
        <a:lstStyle/>
        <a:p>
          <a:r>
            <a:rPr lang="en-US" dirty="0" smtClean="0"/>
            <a:t>PSRT comments</a:t>
          </a:r>
          <a:endParaRPr lang="en-US" dirty="0"/>
        </a:p>
      </dgm:t>
    </dgm:pt>
    <dgm:pt modelId="{D46702A1-7307-40C6-8A29-3BB8F9E7F217}" type="parTrans" cxnId="{E535B8B3-6E8C-4D3F-98A7-0F73A0EE7F51}">
      <dgm:prSet/>
      <dgm:spPr/>
      <dgm:t>
        <a:bodyPr/>
        <a:lstStyle/>
        <a:p>
          <a:endParaRPr lang="en-US"/>
        </a:p>
      </dgm:t>
    </dgm:pt>
    <dgm:pt modelId="{99E49B30-5190-4EAF-8F95-0563735BC569}" type="sibTrans" cxnId="{E535B8B3-6E8C-4D3F-98A7-0F73A0EE7F51}">
      <dgm:prSet/>
      <dgm:spPr/>
      <dgm:t>
        <a:bodyPr/>
        <a:lstStyle/>
        <a:p>
          <a:endParaRPr lang="en-US"/>
        </a:p>
      </dgm:t>
    </dgm:pt>
    <dgm:pt modelId="{F7E973BC-ABD7-44AE-A287-EEFEADF5E95D}">
      <dgm:prSet phldrT="[Text]"/>
      <dgm:spPr/>
      <dgm:t>
        <a:bodyPr/>
        <a:lstStyle/>
        <a:p>
          <a:r>
            <a:rPr lang="en-US" dirty="0" smtClean="0"/>
            <a:t>PSPs finalize response</a:t>
          </a:r>
          <a:endParaRPr lang="en-US" dirty="0"/>
        </a:p>
      </dgm:t>
    </dgm:pt>
    <dgm:pt modelId="{AAE9AC35-41C3-45AC-8A20-769B3B183476}" type="parTrans" cxnId="{65D8D484-F745-47AC-8A94-2A5640946EAC}">
      <dgm:prSet/>
      <dgm:spPr/>
      <dgm:t>
        <a:bodyPr/>
        <a:lstStyle/>
        <a:p>
          <a:endParaRPr lang="en-US"/>
        </a:p>
      </dgm:t>
    </dgm:pt>
    <dgm:pt modelId="{B8B77350-A9EF-4078-833E-9986DDB09DB4}" type="sibTrans" cxnId="{65D8D484-F745-47AC-8A94-2A5640946EAC}">
      <dgm:prSet/>
      <dgm:spPr/>
      <dgm:t>
        <a:bodyPr/>
        <a:lstStyle/>
        <a:p>
          <a:endParaRPr lang="en-US"/>
        </a:p>
      </dgm:t>
    </dgm:pt>
    <dgm:pt modelId="{F027CCDF-0B52-4726-AEE4-E827D18768FB}">
      <dgm:prSet phldrT="[Text]"/>
      <dgm:spPr/>
      <dgm:t>
        <a:bodyPr/>
        <a:lstStyle/>
        <a:p>
          <a:r>
            <a:rPr lang="en-US" dirty="0" smtClean="0"/>
            <a:t>Response back to site</a:t>
          </a:r>
          <a:endParaRPr lang="en-US" dirty="0"/>
        </a:p>
      </dgm:t>
    </dgm:pt>
    <dgm:pt modelId="{1C770CC6-2552-4B11-AE05-D2CBE0E0C31C}" type="parTrans" cxnId="{2F522E3C-7D68-437D-B26B-6A27C21B28A6}">
      <dgm:prSet/>
      <dgm:spPr/>
      <dgm:t>
        <a:bodyPr/>
        <a:lstStyle/>
        <a:p>
          <a:endParaRPr lang="en-US"/>
        </a:p>
      </dgm:t>
    </dgm:pt>
    <dgm:pt modelId="{46465FDA-4F75-4602-B8BA-53531A2B1402}" type="sibTrans" cxnId="{2F522E3C-7D68-437D-B26B-6A27C21B28A6}">
      <dgm:prSet/>
      <dgm:spPr/>
      <dgm:t>
        <a:bodyPr/>
        <a:lstStyle/>
        <a:p>
          <a:endParaRPr lang="en-US"/>
        </a:p>
      </dgm:t>
    </dgm:pt>
    <dgm:pt modelId="{9A3768AC-4BF2-431C-98D2-AF06E68C0C5E}" type="pres">
      <dgm:prSet presAssocID="{70DEB098-9A84-4808-A9F3-E48D1BD5E680}" presName="cycle" presStyleCnt="0">
        <dgm:presLayoutVars>
          <dgm:dir/>
          <dgm:resizeHandles val="exact"/>
        </dgm:presLayoutVars>
      </dgm:prSet>
      <dgm:spPr/>
      <dgm:t>
        <a:bodyPr/>
        <a:lstStyle/>
        <a:p>
          <a:endParaRPr lang="en-US"/>
        </a:p>
      </dgm:t>
    </dgm:pt>
    <dgm:pt modelId="{A796F7E8-8DDA-4A1D-BFF0-287840FADD4E}" type="pres">
      <dgm:prSet presAssocID="{2885E8BB-2579-48C6-905F-7DA8CFDD127B}" presName="node" presStyleLbl="node1" presStyleIdx="0" presStyleCnt="5">
        <dgm:presLayoutVars>
          <dgm:bulletEnabled val="1"/>
        </dgm:presLayoutVars>
      </dgm:prSet>
      <dgm:spPr/>
      <dgm:t>
        <a:bodyPr/>
        <a:lstStyle/>
        <a:p>
          <a:endParaRPr lang="en-US"/>
        </a:p>
      </dgm:t>
    </dgm:pt>
    <dgm:pt modelId="{38CC47C6-E18A-4415-938C-A74309D634B2}" type="pres">
      <dgm:prSet presAssocID="{2885E8BB-2579-48C6-905F-7DA8CFDD127B}" presName="spNode" presStyleCnt="0"/>
      <dgm:spPr/>
    </dgm:pt>
    <dgm:pt modelId="{B3182B60-3398-4563-84AA-707B8E5EF7DE}" type="pres">
      <dgm:prSet presAssocID="{28550759-1CC6-4E14-B138-6192FAE841D3}" presName="sibTrans" presStyleLbl="sibTrans1D1" presStyleIdx="0" presStyleCnt="5"/>
      <dgm:spPr/>
      <dgm:t>
        <a:bodyPr/>
        <a:lstStyle/>
        <a:p>
          <a:endParaRPr lang="en-US"/>
        </a:p>
      </dgm:t>
    </dgm:pt>
    <dgm:pt modelId="{0EB3698C-BFD9-405C-A5BE-FD4E693F92F8}" type="pres">
      <dgm:prSet presAssocID="{3455BC1A-1FF5-48FC-A7E7-36E1F9B46A15}" presName="node" presStyleLbl="node1" presStyleIdx="1" presStyleCnt="5">
        <dgm:presLayoutVars>
          <dgm:bulletEnabled val="1"/>
        </dgm:presLayoutVars>
      </dgm:prSet>
      <dgm:spPr/>
      <dgm:t>
        <a:bodyPr/>
        <a:lstStyle/>
        <a:p>
          <a:endParaRPr lang="en-US"/>
        </a:p>
      </dgm:t>
    </dgm:pt>
    <dgm:pt modelId="{A9043346-1EF0-4398-82F8-0F36E9E0A704}" type="pres">
      <dgm:prSet presAssocID="{3455BC1A-1FF5-48FC-A7E7-36E1F9B46A15}" presName="spNode" presStyleCnt="0"/>
      <dgm:spPr/>
    </dgm:pt>
    <dgm:pt modelId="{DDA51178-BAD0-4B41-8A4F-28BF6F637050}" type="pres">
      <dgm:prSet presAssocID="{2955FD7E-A605-442C-88A4-5A2F4ADC9D68}" presName="sibTrans" presStyleLbl="sibTrans1D1" presStyleIdx="1" presStyleCnt="5"/>
      <dgm:spPr/>
      <dgm:t>
        <a:bodyPr/>
        <a:lstStyle/>
        <a:p>
          <a:endParaRPr lang="en-US"/>
        </a:p>
      </dgm:t>
    </dgm:pt>
    <dgm:pt modelId="{A20ADB45-3C0A-46BE-B5B4-C2E23021C905}" type="pres">
      <dgm:prSet presAssocID="{28E9B1D1-E9D3-4570-8A0D-A6B92E896E56}" presName="node" presStyleLbl="node1" presStyleIdx="2" presStyleCnt="5">
        <dgm:presLayoutVars>
          <dgm:bulletEnabled val="1"/>
        </dgm:presLayoutVars>
      </dgm:prSet>
      <dgm:spPr/>
      <dgm:t>
        <a:bodyPr/>
        <a:lstStyle/>
        <a:p>
          <a:endParaRPr lang="en-US"/>
        </a:p>
      </dgm:t>
    </dgm:pt>
    <dgm:pt modelId="{AC49B044-D95B-44A3-8866-CD6BAFB72D03}" type="pres">
      <dgm:prSet presAssocID="{28E9B1D1-E9D3-4570-8A0D-A6B92E896E56}" presName="spNode" presStyleCnt="0"/>
      <dgm:spPr/>
    </dgm:pt>
    <dgm:pt modelId="{80165F40-520C-43DC-A25F-CF53C8CE154A}" type="pres">
      <dgm:prSet presAssocID="{99E49B30-5190-4EAF-8F95-0563735BC569}" presName="sibTrans" presStyleLbl="sibTrans1D1" presStyleIdx="2" presStyleCnt="5"/>
      <dgm:spPr/>
      <dgm:t>
        <a:bodyPr/>
        <a:lstStyle/>
        <a:p>
          <a:endParaRPr lang="en-US"/>
        </a:p>
      </dgm:t>
    </dgm:pt>
    <dgm:pt modelId="{A73784C7-1826-40CB-A2EA-9C7E53D3A0FA}" type="pres">
      <dgm:prSet presAssocID="{F7E973BC-ABD7-44AE-A287-EEFEADF5E95D}" presName="node" presStyleLbl="node1" presStyleIdx="3" presStyleCnt="5">
        <dgm:presLayoutVars>
          <dgm:bulletEnabled val="1"/>
        </dgm:presLayoutVars>
      </dgm:prSet>
      <dgm:spPr/>
      <dgm:t>
        <a:bodyPr/>
        <a:lstStyle/>
        <a:p>
          <a:endParaRPr lang="en-US"/>
        </a:p>
      </dgm:t>
    </dgm:pt>
    <dgm:pt modelId="{8D180BCD-67DD-4C0C-BBC9-F89EFA5CBAF9}" type="pres">
      <dgm:prSet presAssocID="{F7E973BC-ABD7-44AE-A287-EEFEADF5E95D}" presName="spNode" presStyleCnt="0"/>
      <dgm:spPr/>
    </dgm:pt>
    <dgm:pt modelId="{36FFCEB7-03D5-49CA-BC06-980626FE9A77}" type="pres">
      <dgm:prSet presAssocID="{B8B77350-A9EF-4078-833E-9986DDB09DB4}" presName="sibTrans" presStyleLbl="sibTrans1D1" presStyleIdx="3" presStyleCnt="5"/>
      <dgm:spPr/>
      <dgm:t>
        <a:bodyPr/>
        <a:lstStyle/>
        <a:p>
          <a:endParaRPr lang="en-US"/>
        </a:p>
      </dgm:t>
    </dgm:pt>
    <dgm:pt modelId="{DA8ADC69-1B97-401A-8B1C-49C88AF25D48}" type="pres">
      <dgm:prSet presAssocID="{F027CCDF-0B52-4726-AEE4-E827D18768FB}" presName="node" presStyleLbl="node1" presStyleIdx="4" presStyleCnt="5">
        <dgm:presLayoutVars>
          <dgm:bulletEnabled val="1"/>
        </dgm:presLayoutVars>
      </dgm:prSet>
      <dgm:spPr/>
      <dgm:t>
        <a:bodyPr/>
        <a:lstStyle/>
        <a:p>
          <a:endParaRPr lang="en-US"/>
        </a:p>
      </dgm:t>
    </dgm:pt>
    <dgm:pt modelId="{67926F8B-FB5F-4B25-8838-7608B0BAB2DB}" type="pres">
      <dgm:prSet presAssocID="{F027CCDF-0B52-4726-AEE4-E827D18768FB}" presName="spNode" presStyleCnt="0"/>
      <dgm:spPr/>
    </dgm:pt>
    <dgm:pt modelId="{924065DC-FE7F-40F2-ACF5-51D8E2E9633A}" type="pres">
      <dgm:prSet presAssocID="{46465FDA-4F75-4602-B8BA-53531A2B1402}" presName="sibTrans" presStyleLbl="sibTrans1D1" presStyleIdx="4" presStyleCnt="5"/>
      <dgm:spPr/>
      <dgm:t>
        <a:bodyPr/>
        <a:lstStyle/>
        <a:p>
          <a:endParaRPr lang="en-US"/>
        </a:p>
      </dgm:t>
    </dgm:pt>
  </dgm:ptLst>
  <dgm:cxnLst>
    <dgm:cxn modelId="{B3804CD4-26A6-494B-9334-6F115ED6B344}" type="presOf" srcId="{3455BC1A-1FF5-48FC-A7E7-36E1F9B46A15}" destId="{0EB3698C-BFD9-405C-A5BE-FD4E693F92F8}" srcOrd="0" destOrd="0" presId="urn:microsoft.com/office/officeart/2005/8/layout/cycle5"/>
    <dgm:cxn modelId="{1BB5E0C6-13BF-4125-A0E0-5176F4DAA92A}" type="presOf" srcId="{28E9B1D1-E9D3-4570-8A0D-A6B92E896E56}" destId="{A20ADB45-3C0A-46BE-B5B4-C2E23021C905}" srcOrd="0" destOrd="0" presId="urn:microsoft.com/office/officeart/2005/8/layout/cycle5"/>
    <dgm:cxn modelId="{C6F4CF26-E4CE-4E56-B879-390F176416A2}" type="presOf" srcId="{B8B77350-A9EF-4078-833E-9986DDB09DB4}" destId="{36FFCEB7-03D5-49CA-BC06-980626FE9A77}" srcOrd="0" destOrd="0" presId="urn:microsoft.com/office/officeart/2005/8/layout/cycle5"/>
    <dgm:cxn modelId="{2F522E3C-7D68-437D-B26B-6A27C21B28A6}" srcId="{70DEB098-9A84-4808-A9F3-E48D1BD5E680}" destId="{F027CCDF-0B52-4726-AEE4-E827D18768FB}" srcOrd="4" destOrd="0" parTransId="{1C770CC6-2552-4B11-AE05-D2CBE0E0C31C}" sibTransId="{46465FDA-4F75-4602-B8BA-53531A2B1402}"/>
    <dgm:cxn modelId="{FFE78813-6058-4502-8EED-5D977E47F798}" type="presOf" srcId="{2955FD7E-A605-442C-88A4-5A2F4ADC9D68}" destId="{DDA51178-BAD0-4B41-8A4F-28BF6F637050}" srcOrd="0" destOrd="0" presId="urn:microsoft.com/office/officeart/2005/8/layout/cycle5"/>
    <dgm:cxn modelId="{D84FF669-88B4-4970-B938-672C00A7D86E}" type="presOf" srcId="{28550759-1CC6-4E14-B138-6192FAE841D3}" destId="{B3182B60-3398-4563-84AA-707B8E5EF7DE}" srcOrd="0" destOrd="0" presId="urn:microsoft.com/office/officeart/2005/8/layout/cycle5"/>
    <dgm:cxn modelId="{FE0AFAE4-9785-438C-90ED-BBB51AFD4663}" srcId="{70DEB098-9A84-4808-A9F3-E48D1BD5E680}" destId="{3455BC1A-1FF5-48FC-A7E7-36E1F9B46A15}" srcOrd="1" destOrd="0" parTransId="{032E6CF5-98F1-4C09-B800-ED329D3DA904}" sibTransId="{2955FD7E-A605-442C-88A4-5A2F4ADC9D68}"/>
    <dgm:cxn modelId="{9CAC69E5-42B1-4C44-960D-3A2B553BEA22}" type="presOf" srcId="{70DEB098-9A84-4808-A9F3-E48D1BD5E680}" destId="{9A3768AC-4BF2-431C-98D2-AF06E68C0C5E}" srcOrd="0" destOrd="0" presId="urn:microsoft.com/office/officeart/2005/8/layout/cycle5"/>
    <dgm:cxn modelId="{CC59B7F4-E5F3-4C14-9895-54B7BF4A1DF4}" srcId="{70DEB098-9A84-4808-A9F3-E48D1BD5E680}" destId="{2885E8BB-2579-48C6-905F-7DA8CFDD127B}" srcOrd="0" destOrd="0" parTransId="{ECF41C5D-C469-4CF7-AF7E-A8CEABF1603D}" sibTransId="{28550759-1CC6-4E14-B138-6192FAE841D3}"/>
    <dgm:cxn modelId="{65D8D484-F745-47AC-8A94-2A5640946EAC}" srcId="{70DEB098-9A84-4808-A9F3-E48D1BD5E680}" destId="{F7E973BC-ABD7-44AE-A287-EEFEADF5E95D}" srcOrd="3" destOrd="0" parTransId="{AAE9AC35-41C3-45AC-8A20-769B3B183476}" sibTransId="{B8B77350-A9EF-4078-833E-9986DDB09DB4}"/>
    <dgm:cxn modelId="{4E97E620-E5B4-41F6-9521-4F1B3CE6070D}" type="presOf" srcId="{F027CCDF-0B52-4726-AEE4-E827D18768FB}" destId="{DA8ADC69-1B97-401A-8B1C-49C88AF25D48}" srcOrd="0" destOrd="0" presId="urn:microsoft.com/office/officeart/2005/8/layout/cycle5"/>
    <dgm:cxn modelId="{483DDE48-7B3C-4A4C-9FC3-72651EBEF09C}" type="presOf" srcId="{99E49B30-5190-4EAF-8F95-0563735BC569}" destId="{80165F40-520C-43DC-A25F-CF53C8CE154A}" srcOrd="0" destOrd="0" presId="urn:microsoft.com/office/officeart/2005/8/layout/cycle5"/>
    <dgm:cxn modelId="{244EC6BC-E03E-492E-AEA9-9DB2E113EF4A}" type="presOf" srcId="{46465FDA-4F75-4602-B8BA-53531A2B1402}" destId="{924065DC-FE7F-40F2-ACF5-51D8E2E9633A}" srcOrd="0" destOrd="0" presId="urn:microsoft.com/office/officeart/2005/8/layout/cycle5"/>
    <dgm:cxn modelId="{50FED903-31FF-48AD-BAB4-6925E5ECE923}" type="presOf" srcId="{2885E8BB-2579-48C6-905F-7DA8CFDD127B}" destId="{A796F7E8-8DDA-4A1D-BFF0-287840FADD4E}" srcOrd="0" destOrd="0" presId="urn:microsoft.com/office/officeart/2005/8/layout/cycle5"/>
    <dgm:cxn modelId="{702A875B-0434-42F4-9C77-A2EF8035E991}" type="presOf" srcId="{F7E973BC-ABD7-44AE-A287-EEFEADF5E95D}" destId="{A73784C7-1826-40CB-A2EA-9C7E53D3A0FA}" srcOrd="0" destOrd="0" presId="urn:microsoft.com/office/officeart/2005/8/layout/cycle5"/>
    <dgm:cxn modelId="{E535B8B3-6E8C-4D3F-98A7-0F73A0EE7F51}" srcId="{70DEB098-9A84-4808-A9F3-E48D1BD5E680}" destId="{28E9B1D1-E9D3-4570-8A0D-A6B92E896E56}" srcOrd="2" destOrd="0" parTransId="{D46702A1-7307-40C6-8A29-3BB8F9E7F217}" sibTransId="{99E49B30-5190-4EAF-8F95-0563735BC569}"/>
    <dgm:cxn modelId="{4BCC0F87-24CF-44AF-BCB6-40D041321B7C}" type="presParOf" srcId="{9A3768AC-4BF2-431C-98D2-AF06E68C0C5E}" destId="{A796F7E8-8DDA-4A1D-BFF0-287840FADD4E}" srcOrd="0" destOrd="0" presId="urn:microsoft.com/office/officeart/2005/8/layout/cycle5"/>
    <dgm:cxn modelId="{74A3F641-62EC-46BF-866D-0D0F0137B12A}" type="presParOf" srcId="{9A3768AC-4BF2-431C-98D2-AF06E68C0C5E}" destId="{38CC47C6-E18A-4415-938C-A74309D634B2}" srcOrd="1" destOrd="0" presId="urn:microsoft.com/office/officeart/2005/8/layout/cycle5"/>
    <dgm:cxn modelId="{58B1DD75-65B4-4BD3-9FBE-E4C417B913A2}" type="presParOf" srcId="{9A3768AC-4BF2-431C-98D2-AF06E68C0C5E}" destId="{B3182B60-3398-4563-84AA-707B8E5EF7DE}" srcOrd="2" destOrd="0" presId="urn:microsoft.com/office/officeart/2005/8/layout/cycle5"/>
    <dgm:cxn modelId="{9C15B9FB-86EB-4342-959A-D14D54C45BF7}" type="presParOf" srcId="{9A3768AC-4BF2-431C-98D2-AF06E68C0C5E}" destId="{0EB3698C-BFD9-405C-A5BE-FD4E693F92F8}" srcOrd="3" destOrd="0" presId="urn:microsoft.com/office/officeart/2005/8/layout/cycle5"/>
    <dgm:cxn modelId="{F00F74E3-7A95-4CCB-BDF5-681C6B0ED793}" type="presParOf" srcId="{9A3768AC-4BF2-431C-98D2-AF06E68C0C5E}" destId="{A9043346-1EF0-4398-82F8-0F36E9E0A704}" srcOrd="4" destOrd="0" presId="urn:microsoft.com/office/officeart/2005/8/layout/cycle5"/>
    <dgm:cxn modelId="{64D59E12-7437-4EFA-9AFE-7B37213D5924}" type="presParOf" srcId="{9A3768AC-4BF2-431C-98D2-AF06E68C0C5E}" destId="{DDA51178-BAD0-4B41-8A4F-28BF6F637050}" srcOrd="5" destOrd="0" presId="urn:microsoft.com/office/officeart/2005/8/layout/cycle5"/>
    <dgm:cxn modelId="{8361F1A7-D8F8-40C1-8E24-F2BB0CEA06CB}" type="presParOf" srcId="{9A3768AC-4BF2-431C-98D2-AF06E68C0C5E}" destId="{A20ADB45-3C0A-46BE-B5B4-C2E23021C905}" srcOrd="6" destOrd="0" presId="urn:microsoft.com/office/officeart/2005/8/layout/cycle5"/>
    <dgm:cxn modelId="{1993DD63-1B9A-4ADC-9428-0BB8619184C0}" type="presParOf" srcId="{9A3768AC-4BF2-431C-98D2-AF06E68C0C5E}" destId="{AC49B044-D95B-44A3-8866-CD6BAFB72D03}" srcOrd="7" destOrd="0" presId="urn:microsoft.com/office/officeart/2005/8/layout/cycle5"/>
    <dgm:cxn modelId="{5B3A605A-1288-4C05-B68C-8B7702042B53}" type="presParOf" srcId="{9A3768AC-4BF2-431C-98D2-AF06E68C0C5E}" destId="{80165F40-520C-43DC-A25F-CF53C8CE154A}" srcOrd="8" destOrd="0" presId="urn:microsoft.com/office/officeart/2005/8/layout/cycle5"/>
    <dgm:cxn modelId="{AF6F3309-8413-466A-9AE9-8FCAE340A577}" type="presParOf" srcId="{9A3768AC-4BF2-431C-98D2-AF06E68C0C5E}" destId="{A73784C7-1826-40CB-A2EA-9C7E53D3A0FA}" srcOrd="9" destOrd="0" presId="urn:microsoft.com/office/officeart/2005/8/layout/cycle5"/>
    <dgm:cxn modelId="{4FCC35C1-C6F7-417D-A535-7D2903B47CDB}" type="presParOf" srcId="{9A3768AC-4BF2-431C-98D2-AF06E68C0C5E}" destId="{8D180BCD-67DD-4C0C-BBC9-F89EFA5CBAF9}" srcOrd="10" destOrd="0" presId="urn:microsoft.com/office/officeart/2005/8/layout/cycle5"/>
    <dgm:cxn modelId="{1210CCEC-D2CA-406A-BFB9-097890D11764}" type="presParOf" srcId="{9A3768AC-4BF2-431C-98D2-AF06E68C0C5E}" destId="{36FFCEB7-03D5-49CA-BC06-980626FE9A77}" srcOrd="11" destOrd="0" presId="urn:microsoft.com/office/officeart/2005/8/layout/cycle5"/>
    <dgm:cxn modelId="{F893ACCE-7D7F-4C08-9B45-65568DF15913}" type="presParOf" srcId="{9A3768AC-4BF2-431C-98D2-AF06E68C0C5E}" destId="{DA8ADC69-1B97-401A-8B1C-49C88AF25D48}" srcOrd="12" destOrd="0" presId="urn:microsoft.com/office/officeart/2005/8/layout/cycle5"/>
    <dgm:cxn modelId="{60D9538B-BA18-4DE9-A4C2-AD79E0789099}" type="presParOf" srcId="{9A3768AC-4BF2-431C-98D2-AF06E68C0C5E}" destId="{67926F8B-FB5F-4B25-8838-7608B0BAB2DB}" srcOrd="13" destOrd="0" presId="urn:microsoft.com/office/officeart/2005/8/layout/cycle5"/>
    <dgm:cxn modelId="{868DBFF8-B9E5-4D0E-9E31-E1802EF711AB}" type="presParOf" srcId="{9A3768AC-4BF2-431C-98D2-AF06E68C0C5E}" destId="{924065DC-FE7F-40F2-ACF5-51D8E2E9633A}" srcOrd="14"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6F7E8-8DDA-4A1D-BFF0-287840FADD4E}">
      <dsp:nvSpPr>
        <dsp:cNvPr id="0" name=""/>
        <dsp:cNvSpPr/>
      </dsp:nvSpPr>
      <dsp:spPr>
        <a:xfrm>
          <a:off x="2811065" y="1907"/>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Site submits query</a:t>
          </a:r>
          <a:endParaRPr lang="en-US" sz="2100" kern="1200" dirty="0"/>
        </a:p>
      </dsp:txBody>
      <dsp:txXfrm>
        <a:off x="2864787" y="55629"/>
        <a:ext cx="1585624" cy="993050"/>
      </dsp:txXfrm>
    </dsp:sp>
    <dsp:sp modelId="{B3182B60-3398-4563-84AA-707B8E5EF7DE}">
      <dsp:nvSpPr>
        <dsp:cNvPr id="0" name=""/>
        <dsp:cNvSpPr/>
      </dsp:nvSpPr>
      <dsp:spPr>
        <a:xfrm>
          <a:off x="1458114" y="552154"/>
          <a:ext cx="4398970" cy="4398970"/>
        </a:xfrm>
        <a:custGeom>
          <a:avLst/>
          <a:gdLst/>
          <a:ahLst/>
          <a:cxnLst/>
          <a:rect l="0" t="0" r="0" b="0"/>
          <a:pathLst>
            <a:path>
              <a:moveTo>
                <a:pt x="3273032" y="279789"/>
              </a:moveTo>
              <a:arcTo wR="2199485" hR="2199485" stAng="17952909" swAng="12123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EB3698C-BFD9-405C-A5BE-FD4E693F92F8}">
      <dsp:nvSpPr>
        <dsp:cNvPr id="0" name=""/>
        <dsp:cNvSpPr/>
      </dsp:nvSpPr>
      <dsp:spPr>
        <a:xfrm>
          <a:off x="4902900" y="1521713"/>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PSPs draft response</a:t>
          </a:r>
          <a:endParaRPr lang="en-US" sz="2100" kern="1200" dirty="0"/>
        </a:p>
      </dsp:txBody>
      <dsp:txXfrm>
        <a:off x="4956622" y="1575435"/>
        <a:ext cx="1585624" cy="993050"/>
      </dsp:txXfrm>
    </dsp:sp>
    <dsp:sp modelId="{DDA51178-BAD0-4B41-8A4F-28BF6F637050}">
      <dsp:nvSpPr>
        <dsp:cNvPr id="0" name=""/>
        <dsp:cNvSpPr/>
      </dsp:nvSpPr>
      <dsp:spPr>
        <a:xfrm>
          <a:off x="1458114" y="552154"/>
          <a:ext cx="4398970" cy="4398970"/>
        </a:xfrm>
        <a:custGeom>
          <a:avLst/>
          <a:gdLst/>
          <a:ahLst/>
          <a:cxnLst/>
          <a:rect l="0" t="0" r="0" b="0"/>
          <a:pathLst>
            <a:path>
              <a:moveTo>
                <a:pt x="4393706" y="2351564"/>
              </a:moveTo>
              <a:arcTo wR="2199485" hR="2199485" stAng="21837887" swAng="136037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20ADB45-3C0A-46BE-B5B4-C2E23021C905}">
      <dsp:nvSpPr>
        <dsp:cNvPr id="0" name=""/>
        <dsp:cNvSpPr/>
      </dsp:nvSpPr>
      <dsp:spPr>
        <a:xfrm>
          <a:off x="4103890" y="3980813"/>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PSRT comments</a:t>
          </a:r>
          <a:endParaRPr lang="en-US" sz="2100" kern="1200" dirty="0"/>
        </a:p>
      </dsp:txBody>
      <dsp:txXfrm>
        <a:off x="4157612" y="4034535"/>
        <a:ext cx="1585624" cy="993050"/>
      </dsp:txXfrm>
    </dsp:sp>
    <dsp:sp modelId="{80165F40-520C-43DC-A25F-CF53C8CE154A}">
      <dsp:nvSpPr>
        <dsp:cNvPr id="0" name=""/>
        <dsp:cNvSpPr/>
      </dsp:nvSpPr>
      <dsp:spPr>
        <a:xfrm>
          <a:off x="1458114" y="552154"/>
          <a:ext cx="4398970" cy="4398970"/>
        </a:xfrm>
        <a:custGeom>
          <a:avLst/>
          <a:gdLst/>
          <a:ahLst/>
          <a:cxnLst/>
          <a:rect l="0" t="0" r="0" b="0"/>
          <a:pathLst>
            <a:path>
              <a:moveTo>
                <a:pt x="2469695" y="4382309"/>
              </a:moveTo>
              <a:arcTo wR="2199485" hR="2199485" stAng="4976597" swAng="8468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73784C7-1826-40CB-A2EA-9C7E53D3A0FA}">
      <dsp:nvSpPr>
        <dsp:cNvPr id="0" name=""/>
        <dsp:cNvSpPr/>
      </dsp:nvSpPr>
      <dsp:spPr>
        <a:xfrm>
          <a:off x="1518240" y="3980813"/>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PSPs finalize response</a:t>
          </a:r>
          <a:endParaRPr lang="en-US" sz="2100" kern="1200" dirty="0"/>
        </a:p>
      </dsp:txBody>
      <dsp:txXfrm>
        <a:off x="1571962" y="4034535"/>
        <a:ext cx="1585624" cy="993050"/>
      </dsp:txXfrm>
    </dsp:sp>
    <dsp:sp modelId="{36FFCEB7-03D5-49CA-BC06-980626FE9A77}">
      <dsp:nvSpPr>
        <dsp:cNvPr id="0" name=""/>
        <dsp:cNvSpPr/>
      </dsp:nvSpPr>
      <dsp:spPr>
        <a:xfrm>
          <a:off x="1458114" y="552154"/>
          <a:ext cx="4398970" cy="4398970"/>
        </a:xfrm>
        <a:custGeom>
          <a:avLst/>
          <a:gdLst/>
          <a:ahLst/>
          <a:cxnLst/>
          <a:rect l="0" t="0" r="0" b="0"/>
          <a:pathLst>
            <a:path>
              <a:moveTo>
                <a:pt x="233454" y="3185617"/>
              </a:moveTo>
              <a:arcTo wR="2199485" hR="2199485" stAng="9201740" swAng="136037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A8ADC69-1B97-401A-8B1C-49C88AF25D48}">
      <dsp:nvSpPr>
        <dsp:cNvPr id="0" name=""/>
        <dsp:cNvSpPr/>
      </dsp:nvSpPr>
      <dsp:spPr>
        <a:xfrm>
          <a:off x="719231" y="1521713"/>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Response back to site</a:t>
          </a:r>
          <a:endParaRPr lang="en-US" sz="2100" kern="1200" dirty="0"/>
        </a:p>
      </dsp:txBody>
      <dsp:txXfrm>
        <a:off x="772953" y="1575435"/>
        <a:ext cx="1585624" cy="993050"/>
      </dsp:txXfrm>
    </dsp:sp>
    <dsp:sp modelId="{924065DC-FE7F-40F2-ACF5-51D8E2E9633A}">
      <dsp:nvSpPr>
        <dsp:cNvPr id="0" name=""/>
        <dsp:cNvSpPr/>
      </dsp:nvSpPr>
      <dsp:spPr>
        <a:xfrm>
          <a:off x="1458114" y="552154"/>
          <a:ext cx="4398970" cy="4398970"/>
        </a:xfrm>
        <a:custGeom>
          <a:avLst/>
          <a:gdLst/>
          <a:ahLst/>
          <a:cxnLst/>
          <a:rect l="0" t="0" r="0" b="0"/>
          <a:pathLst>
            <a:path>
              <a:moveTo>
                <a:pt x="528944" y="768740"/>
              </a:moveTo>
              <a:arcTo wR="2199485" hR="2199485" stAng="13234717" swAng="12123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48000" cy="463550"/>
          </a:xfrm>
          <a:prstGeom prst="rect">
            <a:avLst/>
          </a:prstGeom>
          <a:noFill/>
          <a:ln>
            <a:noFill/>
          </a:ln>
          <a:effectLs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60419" name="Rectangle 3"/>
          <p:cNvSpPr>
            <a:spLocks noGrp="1" noChangeArrowheads="1"/>
          </p:cNvSpPr>
          <p:nvPr>
            <p:ph type="dt" sz="quarter" idx="1"/>
          </p:nvPr>
        </p:nvSpPr>
        <p:spPr bwMode="auto">
          <a:xfrm>
            <a:off x="3984625" y="0"/>
            <a:ext cx="3048000" cy="463550"/>
          </a:xfrm>
          <a:prstGeom prst="rect">
            <a:avLst/>
          </a:prstGeom>
          <a:noFill/>
          <a:ln>
            <a:noFill/>
          </a:ln>
          <a:effectLs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60420" name="Rectangle 4"/>
          <p:cNvSpPr>
            <a:spLocks noGrp="1" noChangeArrowheads="1"/>
          </p:cNvSpPr>
          <p:nvPr>
            <p:ph type="ftr" sz="quarter" idx="2"/>
          </p:nvPr>
        </p:nvSpPr>
        <p:spPr bwMode="auto">
          <a:xfrm>
            <a:off x="0" y="8818563"/>
            <a:ext cx="3048000" cy="463550"/>
          </a:xfrm>
          <a:prstGeom prst="rect">
            <a:avLst/>
          </a:prstGeom>
          <a:noFill/>
          <a:ln>
            <a:noFill/>
          </a:ln>
          <a:effectLs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60421" name="Rectangle 5"/>
          <p:cNvSpPr>
            <a:spLocks noGrp="1" noChangeArrowheads="1"/>
          </p:cNvSpPr>
          <p:nvPr>
            <p:ph type="sldNum" sz="quarter" idx="3"/>
          </p:nvPr>
        </p:nvSpPr>
        <p:spPr bwMode="auto">
          <a:xfrm>
            <a:off x="3984625" y="8818563"/>
            <a:ext cx="3048000" cy="463550"/>
          </a:xfrm>
          <a:prstGeom prst="rect">
            <a:avLst/>
          </a:prstGeom>
          <a:noFill/>
          <a:ln>
            <a:noFill/>
          </a:ln>
          <a:effectLs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pPr>
              <a:defRPr/>
            </a:pPr>
            <a:fld id="{A41931B1-4181-4193-9724-DCF6CCC04625}" type="slidenum">
              <a:rPr lang="en-US"/>
              <a:pPr>
                <a:defRPr/>
              </a:pPr>
              <a:t>‹#›</a:t>
            </a:fld>
            <a:endParaRPr lang="en-US"/>
          </a:p>
        </p:txBody>
      </p:sp>
    </p:spTree>
    <p:extLst>
      <p:ext uri="{BB962C8B-B14F-4D97-AF65-F5344CB8AC3E}">
        <p14:creationId xmlns:p14="http://schemas.microsoft.com/office/powerpoint/2010/main" val="1130570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0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84625" y="0"/>
            <a:ext cx="3048000" cy="463550"/>
          </a:xfrm>
          <a:prstGeom prst="rect">
            <a:avLst/>
          </a:prstGeom>
        </p:spPr>
        <p:txBody>
          <a:bodyPr vert="horz" lIns="91440" tIns="45720" rIns="91440" bIns="45720" rtlCol="0"/>
          <a:lstStyle>
            <a:lvl1pPr algn="r">
              <a:defRPr sz="1200"/>
            </a:lvl1pPr>
          </a:lstStyle>
          <a:p>
            <a:fld id="{537C8BB1-1D46-48BF-BA3A-1DD610C68EFD}" type="datetimeFigureOut">
              <a:rPr lang="en-US" smtClean="0"/>
              <a:t>6/15/2012</a:t>
            </a:fld>
            <a:endParaRPr lang="en-US"/>
          </a:p>
        </p:txBody>
      </p:sp>
      <p:sp>
        <p:nvSpPr>
          <p:cNvPr id="4" name="Slide Image Placeholder 3"/>
          <p:cNvSpPr>
            <a:spLocks noGrp="1" noRot="1" noChangeAspect="1"/>
          </p:cNvSpPr>
          <p:nvPr>
            <p:ph type="sldImg" idx="2"/>
          </p:nvPr>
        </p:nvSpPr>
        <p:spPr>
          <a:xfrm>
            <a:off x="11969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10075"/>
            <a:ext cx="5627687" cy="41767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480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84625" y="8818563"/>
            <a:ext cx="3048000" cy="463550"/>
          </a:xfrm>
          <a:prstGeom prst="rect">
            <a:avLst/>
          </a:prstGeom>
        </p:spPr>
        <p:txBody>
          <a:bodyPr vert="horz" lIns="91440" tIns="45720" rIns="91440" bIns="45720" rtlCol="0" anchor="b"/>
          <a:lstStyle>
            <a:lvl1pPr algn="r">
              <a:defRPr sz="1200"/>
            </a:lvl1pPr>
          </a:lstStyle>
          <a:p>
            <a:fld id="{F305BAEE-631F-4A7A-8116-5B23CBEB0DE5}" type="slidenum">
              <a:rPr lang="en-US" smtClean="0"/>
              <a:t>‹#›</a:t>
            </a:fld>
            <a:endParaRPr lang="en-US"/>
          </a:p>
        </p:txBody>
      </p:sp>
    </p:spTree>
    <p:extLst>
      <p:ext uri="{BB962C8B-B14F-4D97-AF65-F5344CB8AC3E}">
        <p14:creationId xmlns:p14="http://schemas.microsoft.com/office/powerpoint/2010/main" val="935643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training binder,</a:t>
            </a:r>
            <a:r>
              <a:rPr lang="en-US" baseline="0" dirty="0" smtClean="0"/>
              <a:t> section “Study Product” as all reasons for product hold and safety flow sheets will be provided in there. </a:t>
            </a:r>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2</a:t>
            </a:fld>
            <a:endParaRPr lang="en-US"/>
          </a:p>
        </p:txBody>
      </p:sp>
    </p:spTree>
    <p:extLst>
      <p:ext uri="{BB962C8B-B14F-4D97-AF65-F5344CB8AC3E}">
        <p14:creationId xmlns:p14="http://schemas.microsoft.com/office/powerpoint/2010/main" val="2304719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29</a:t>
            </a:fld>
            <a:endParaRPr lang="en-US"/>
          </a:p>
        </p:txBody>
      </p:sp>
    </p:spTree>
    <p:extLst>
      <p:ext uri="{BB962C8B-B14F-4D97-AF65-F5344CB8AC3E}">
        <p14:creationId xmlns:p14="http://schemas.microsoft.com/office/powerpoint/2010/main" val="515387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Depends- she should undergo a pelvic exam.</a:t>
            </a:r>
            <a:r>
              <a:rPr lang="en-US" baseline="0" dirty="0" smtClean="0"/>
              <a:t> If there is no abnormal pelvic exam finding to explain the bleeding and no other contraindication to product use, she should continue product. </a:t>
            </a:r>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32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984708" y="8818891"/>
            <a:ext cx="3047952" cy="463250"/>
          </a:xfrm>
          <a:prstGeom prst="rect">
            <a:avLst/>
          </a:prstGeom>
          <a:noFill/>
          <a:ln w="9525">
            <a:noFill/>
            <a:miter lim="800000"/>
            <a:headEnd/>
            <a:tailEnd/>
          </a:ln>
        </p:spPr>
        <p:txBody>
          <a:bodyPr lIns="91428" tIns="45714" rIns="91428" bIns="45714" anchor="b"/>
          <a:lstStyle/>
          <a:p>
            <a:pPr algn="r"/>
            <a:fld id="{40A7D6B2-9BAB-4F01-9C1D-BE36B96FD466}" type="slidenum">
              <a:rPr lang="en-US" sz="1200">
                <a:latin typeface="Arial" pitchFamily="34" charset="0"/>
              </a:rPr>
              <a:pPr algn="r"/>
              <a:t>34</a:t>
            </a:fld>
            <a:endParaRPr lang="en-US" sz="1200" dirty="0">
              <a:latin typeface="Arial" pitchFamily="34" charset="0"/>
            </a:endParaRPr>
          </a:p>
        </p:txBody>
      </p:sp>
      <p:sp>
        <p:nvSpPr>
          <p:cNvPr id="28674" name="Rectangle 2"/>
          <p:cNvSpPr>
            <a:spLocks noGrp="1" noRot="1" noChangeAspect="1" noChangeArrowheads="1" noTextEdit="1"/>
          </p:cNvSpPr>
          <p:nvPr>
            <p:ph type="sldImg"/>
          </p:nvPr>
        </p:nvSpPr>
        <p:spPr>
          <a:xfrm>
            <a:off x="1193800" y="696913"/>
            <a:ext cx="4641850" cy="3481387"/>
          </a:xfrm>
          <a:ln/>
        </p:spPr>
      </p:sp>
      <p:sp>
        <p:nvSpPr>
          <p:cNvPr id="28675" name="Rectangle 3"/>
          <p:cNvSpPr>
            <a:spLocks noGrp="1" noChangeArrowheads="1"/>
          </p:cNvSpPr>
          <p:nvPr>
            <p:ph type="body" idx="1"/>
          </p:nvPr>
        </p:nvSpPr>
        <p:spPr>
          <a:xfrm>
            <a:off x="938310" y="4409446"/>
            <a:ext cx="5157594" cy="4178600"/>
          </a:xfrm>
          <a:noFill/>
          <a:ln/>
        </p:spPr>
        <p:txBody>
          <a:bodyPr lIns="93165" tIns="46583" rIns="93165" bIns="46583"/>
          <a:lstStyle/>
          <a:p>
            <a:pPr eaLnBrk="1" hangingPunct="1"/>
            <a:endParaRPr lang="en-US" dirty="0"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36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38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974F1FF-ACBB-4EF9-9CE5-66CFC472BFAD}" type="slidenum">
              <a:rPr lang="en-US" smtClean="0"/>
              <a:pPr/>
              <a:t>3</a:t>
            </a:fld>
            <a:endParaRPr lang="en-US"/>
          </a:p>
        </p:txBody>
      </p:sp>
    </p:spTree>
    <p:extLst>
      <p:ext uri="{BB962C8B-B14F-4D97-AF65-F5344CB8AC3E}">
        <p14:creationId xmlns:p14="http://schemas.microsoft.com/office/powerpoint/2010/main" val="13544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4</a:t>
            </a:fld>
            <a:endParaRPr lang="en-US"/>
          </a:p>
        </p:txBody>
      </p:sp>
    </p:spTree>
    <p:extLst>
      <p:ext uri="{BB962C8B-B14F-4D97-AF65-F5344CB8AC3E}">
        <p14:creationId xmlns:p14="http://schemas.microsoft.com/office/powerpoint/2010/main" val="28676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last one, PSRT consult</a:t>
            </a:r>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7</a:t>
            </a:fld>
            <a:endParaRPr lang="en-US"/>
          </a:p>
        </p:txBody>
      </p:sp>
    </p:spTree>
    <p:extLst>
      <p:ext uri="{BB962C8B-B14F-4D97-AF65-F5344CB8AC3E}">
        <p14:creationId xmlns:p14="http://schemas.microsoft.com/office/powerpoint/2010/main" val="729526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16</a:t>
            </a:fld>
            <a:endParaRPr lang="en-US"/>
          </a:p>
        </p:txBody>
      </p:sp>
    </p:spTree>
    <p:extLst>
      <p:ext uri="{BB962C8B-B14F-4D97-AF65-F5344CB8AC3E}">
        <p14:creationId xmlns:p14="http://schemas.microsoft.com/office/powerpoint/2010/main" val="376689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Difference from</a:t>
            </a:r>
            <a:r>
              <a:rPr lang="en-US" baseline="0" dirty="0" smtClean="0"/>
              <a:t> superficial, shorter re-evaluation time. Recurrence prompts PSRT consultation</a:t>
            </a:r>
          </a:p>
          <a:p>
            <a:r>
              <a:rPr lang="en-US" baseline="0" dirty="0" smtClean="0"/>
              <a:t>Discuss with team mechanisms to get the participant back within this short time frame</a:t>
            </a:r>
          </a:p>
          <a:p>
            <a:r>
              <a:rPr lang="en-US" baseline="0" dirty="0" smtClean="0"/>
              <a:t>These events are NOT expected to be common AT ALL.</a:t>
            </a:r>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18</a:t>
            </a:fld>
            <a:endParaRPr lang="en-US"/>
          </a:p>
        </p:txBody>
      </p:sp>
    </p:spTree>
    <p:extLst>
      <p:ext uri="{BB962C8B-B14F-4D97-AF65-F5344CB8AC3E}">
        <p14:creationId xmlns:p14="http://schemas.microsoft.com/office/powerpoint/2010/main" val="523219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Difference</a:t>
            </a:r>
            <a:r>
              <a:rPr lang="en-US" baseline="0" dirty="0" smtClean="0"/>
              <a:t> – short re-evaluation time and recurrence prompts PSRT consultation</a:t>
            </a:r>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20</a:t>
            </a:fld>
            <a:endParaRPr lang="en-US"/>
          </a:p>
        </p:txBody>
      </p:sp>
    </p:spTree>
    <p:extLst>
      <p:ext uri="{BB962C8B-B14F-4D97-AF65-F5344CB8AC3E}">
        <p14:creationId xmlns:p14="http://schemas.microsoft.com/office/powerpoint/2010/main" val="932455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974F1FF-ACBB-4EF9-9CE5-66CFC472BFAD}" type="slidenum">
              <a:rPr lang="en-US" smtClean="0"/>
              <a:pPr/>
              <a:t>26</a:t>
            </a:fld>
            <a:endParaRPr lang="en-US"/>
          </a:p>
        </p:txBody>
      </p:sp>
    </p:spTree>
    <p:extLst>
      <p:ext uri="{BB962C8B-B14F-4D97-AF65-F5344CB8AC3E}">
        <p14:creationId xmlns:p14="http://schemas.microsoft.com/office/powerpoint/2010/main" val="4031950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4F1FF-ACBB-4EF9-9CE5-66CFC472BFAD}" type="slidenum">
              <a:rPr lang="en-US" smtClean="0"/>
              <a:pPr/>
              <a:t>27</a:t>
            </a:fld>
            <a:endParaRPr lang="en-US"/>
          </a:p>
        </p:txBody>
      </p:sp>
    </p:spTree>
    <p:extLst>
      <p:ext uri="{BB962C8B-B14F-4D97-AF65-F5344CB8AC3E}">
        <p14:creationId xmlns:p14="http://schemas.microsoft.com/office/powerpoint/2010/main" val="3539613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2400"/>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DAA1D4A6-5430-41ED-A86F-80275A918119}" type="slidenum">
              <a:rPr lang="en-US"/>
              <a:pPr>
                <a:defRPr/>
              </a:pPr>
              <a:t>‹#›</a:t>
            </a:fld>
            <a:endParaRPr lang="en-US"/>
          </a:p>
        </p:txBody>
      </p:sp>
    </p:spTree>
    <p:extLst>
      <p:ext uri="{BB962C8B-B14F-4D97-AF65-F5344CB8AC3E}">
        <p14:creationId xmlns:p14="http://schemas.microsoft.com/office/powerpoint/2010/main" val="375655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9C7DEF-F25F-4081-A3FC-71F539B265DE}" type="slidenum">
              <a:rPr lang="en-US"/>
              <a:pPr>
                <a:defRPr/>
              </a:pPr>
              <a:t>‹#›</a:t>
            </a:fld>
            <a:endParaRPr lang="en-US"/>
          </a:p>
        </p:txBody>
      </p:sp>
    </p:spTree>
    <p:extLst>
      <p:ext uri="{BB962C8B-B14F-4D97-AF65-F5344CB8AC3E}">
        <p14:creationId xmlns:p14="http://schemas.microsoft.com/office/powerpoint/2010/main" val="2353230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927EF0-F5CD-4CFE-A21A-B6660FEBCA86}" type="slidenum">
              <a:rPr lang="en-US"/>
              <a:pPr>
                <a:defRPr/>
              </a:pPr>
              <a:t>‹#›</a:t>
            </a:fld>
            <a:endParaRPr lang="en-US"/>
          </a:p>
        </p:txBody>
      </p:sp>
    </p:spTree>
    <p:extLst>
      <p:ext uri="{BB962C8B-B14F-4D97-AF65-F5344CB8AC3E}">
        <p14:creationId xmlns:p14="http://schemas.microsoft.com/office/powerpoint/2010/main" val="191829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BCA5C-3986-421E-9E23-4F60843F8861}" type="slidenum">
              <a:rPr lang="en-US"/>
              <a:pPr>
                <a:defRPr/>
              </a:pPr>
              <a:t>‹#›</a:t>
            </a:fld>
            <a:endParaRPr lang="en-US"/>
          </a:p>
        </p:txBody>
      </p:sp>
    </p:spTree>
    <p:extLst>
      <p:ext uri="{BB962C8B-B14F-4D97-AF65-F5344CB8AC3E}">
        <p14:creationId xmlns:p14="http://schemas.microsoft.com/office/powerpoint/2010/main" val="267094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E0859C-D7C3-4052-A5C3-4276D38C0ADA}" type="slidenum">
              <a:rPr lang="en-US"/>
              <a:pPr>
                <a:defRPr/>
              </a:pPr>
              <a:t>‹#›</a:t>
            </a:fld>
            <a:endParaRPr lang="en-US"/>
          </a:p>
        </p:txBody>
      </p:sp>
    </p:spTree>
    <p:extLst>
      <p:ext uri="{BB962C8B-B14F-4D97-AF65-F5344CB8AC3E}">
        <p14:creationId xmlns:p14="http://schemas.microsoft.com/office/powerpoint/2010/main" val="355955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8FB3F0-4C65-4996-9D99-0C0E260A8240}" type="slidenum">
              <a:rPr lang="en-US"/>
              <a:pPr>
                <a:defRPr/>
              </a:pPr>
              <a:t>‹#›</a:t>
            </a:fld>
            <a:endParaRPr lang="en-US"/>
          </a:p>
        </p:txBody>
      </p:sp>
    </p:spTree>
    <p:extLst>
      <p:ext uri="{BB962C8B-B14F-4D97-AF65-F5344CB8AC3E}">
        <p14:creationId xmlns:p14="http://schemas.microsoft.com/office/powerpoint/2010/main" val="224162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704A8A-6E27-44CA-B32C-56B5C0E11BD0}" type="slidenum">
              <a:rPr lang="en-US"/>
              <a:pPr>
                <a:defRPr/>
              </a:pPr>
              <a:t>‹#›</a:t>
            </a:fld>
            <a:endParaRPr lang="en-US"/>
          </a:p>
        </p:txBody>
      </p:sp>
    </p:spTree>
    <p:extLst>
      <p:ext uri="{BB962C8B-B14F-4D97-AF65-F5344CB8AC3E}">
        <p14:creationId xmlns:p14="http://schemas.microsoft.com/office/powerpoint/2010/main" val="3592399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34054CB-4E64-472E-8235-19B321F3D9A2}" type="slidenum">
              <a:rPr lang="en-US"/>
              <a:pPr>
                <a:defRPr/>
              </a:pPr>
              <a:t>‹#›</a:t>
            </a:fld>
            <a:endParaRPr lang="en-US"/>
          </a:p>
        </p:txBody>
      </p:sp>
    </p:spTree>
    <p:extLst>
      <p:ext uri="{BB962C8B-B14F-4D97-AF65-F5344CB8AC3E}">
        <p14:creationId xmlns:p14="http://schemas.microsoft.com/office/powerpoint/2010/main" val="339152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52B792-4449-432B-A400-8015D5E283F4}" type="slidenum">
              <a:rPr lang="en-US"/>
              <a:pPr>
                <a:defRPr/>
              </a:pPr>
              <a:t>‹#›</a:t>
            </a:fld>
            <a:endParaRPr lang="en-US"/>
          </a:p>
        </p:txBody>
      </p:sp>
    </p:spTree>
    <p:extLst>
      <p:ext uri="{BB962C8B-B14F-4D97-AF65-F5344CB8AC3E}">
        <p14:creationId xmlns:p14="http://schemas.microsoft.com/office/powerpoint/2010/main" val="417063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77D2ED-B7F1-45E3-9CF3-A37466E27DD5}" type="slidenum">
              <a:rPr lang="en-US"/>
              <a:pPr>
                <a:defRPr/>
              </a:pPr>
              <a:t>‹#›</a:t>
            </a:fld>
            <a:endParaRPr lang="en-US"/>
          </a:p>
        </p:txBody>
      </p:sp>
    </p:spTree>
    <p:extLst>
      <p:ext uri="{BB962C8B-B14F-4D97-AF65-F5344CB8AC3E}">
        <p14:creationId xmlns:p14="http://schemas.microsoft.com/office/powerpoint/2010/main" val="365112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81F516-196F-42C7-A79A-AB1BA8C4530C}" type="slidenum">
              <a:rPr lang="en-US"/>
              <a:pPr>
                <a:defRPr/>
              </a:pPr>
              <a:t>‹#›</a:t>
            </a:fld>
            <a:endParaRPr lang="en-US"/>
          </a:p>
        </p:txBody>
      </p:sp>
    </p:spTree>
    <p:extLst>
      <p:ext uri="{BB962C8B-B14F-4D97-AF65-F5344CB8AC3E}">
        <p14:creationId xmlns:p14="http://schemas.microsoft.com/office/powerpoint/2010/main" val="364143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fld id="{98EC4D13-A6FA-4721-B0B4-41A63E415779}" type="slidenum">
              <a:rPr lang="en-US"/>
              <a:pPr>
                <a:defRPr/>
              </a:pPr>
              <a:t>‹#›</a:t>
            </a:fld>
            <a:endParaRPr lang="en-US"/>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latin typeface="Arial" charset="0"/>
              </a:endParaRPr>
            </a:p>
          </p:txBody>
        </p:sp>
      </p:gr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2.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hyperlink" Target="mailto:mtn003safetymd@mtnstopshiv.org"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mtnsafetymd@mtnstopshiv.or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Product Use Management</a:t>
            </a:r>
            <a:endParaRPr lang="en-US" dirty="0"/>
          </a:p>
        </p:txBody>
      </p:sp>
      <p:sp>
        <p:nvSpPr>
          <p:cNvPr id="3" name="Subtitle 2"/>
          <p:cNvSpPr>
            <a:spLocks noGrp="1"/>
          </p:cNvSpPr>
          <p:nvPr>
            <p:ph type="subTitle" idx="1"/>
          </p:nvPr>
        </p:nvSpPr>
        <p:spPr/>
        <p:txBody>
          <a:bodyPr/>
          <a:lstStyle/>
          <a:p>
            <a:r>
              <a:rPr lang="en-US" dirty="0" smtClean="0"/>
              <a:t>MTN 020 Training</a:t>
            </a:r>
            <a:endParaRPr lang="en-US" dirty="0"/>
          </a:p>
        </p:txBody>
      </p:sp>
    </p:spTree>
    <p:extLst>
      <p:ext uri="{BB962C8B-B14F-4D97-AF65-F5344CB8AC3E}">
        <p14:creationId xmlns:p14="http://schemas.microsoft.com/office/powerpoint/2010/main" val="4263535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988829"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9857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3600" dirty="0" smtClean="0"/>
              <a:t>Guidance with Regard to AEs</a:t>
            </a:r>
            <a:endParaRPr lang="en-US" sz="3600" dirty="0"/>
          </a:p>
        </p:txBody>
      </p:sp>
      <p:sp>
        <p:nvSpPr>
          <p:cNvPr id="3" name="Content Placeholder 2"/>
          <p:cNvSpPr>
            <a:spLocks noGrp="1"/>
          </p:cNvSpPr>
          <p:nvPr>
            <p:ph idx="1"/>
          </p:nvPr>
        </p:nvSpPr>
        <p:spPr/>
        <p:txBody>
          <a:bodyPr/>
          <a:lstStyle/>
          <a:p>
            <a:r>
              <a:rPr lang="en-US" sz="2800" dirty="0" smtClean="0"/>
              <a:t>General guidance</a:t>
            </a:r>
          </a:p>
          <a:p>
            <a:r>
              <a:rPr lang="en-US" sz="2800" dirty="0" smtClean="0"/>
              <a:t>Specific AEs addressed in section 9.5</a:t>
            </a:r>
          </a:p>
          <a:p>
            <a:r>
              <a:rPr lang="en-US" sz="2800" dirty="0" smtClean="0"/>
              <a:t>Sexually Transmitted Infections</a:t>
            </a:r>
          </a:p>
        </p:txBody>
      </p:sp>
    </p:spTree>
    <p:extLst>
      <p:ext uri="{BB962C8B-B14F-4D97-AF65-F5344CB8AC3E}">
        <p14:creationId xmlns:p14="http://schemas.microsoft.com/office/powerpoint/2010/main" val="2399205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800" dirty="0"/>
          </a:p>
        </p:txBody>
      </p:sp>
      <p:sp>
        <p:nvSpPr>
          <p:cNvPr id="6" name="Rounded Rectangle 5"/>
          <p:cNvSpPr/>
          <p:nvPr/>
        </p:nvSpPr>
        <p:spPr>
          <a:xfrm>
            <a:off x="2743200" y="3124200"/>
            <a:ext cx="1828800" cy="1524000"/>
          </a:xfrm>
          <a:prstGeom prst="roundRect">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GRADE 3 AEs</a:t>
            </a:r>
            <a:endParaRPr lang="en-US" b="1" dirty="0">
              <a:solidFill>
                <a:schemeClr val="tx1"/>
              </a:solidFill>
            </a:endParaRPr>
          </a:p>
        </p:txBody>
      </p:sp>
      <p:cxnSp>
        <p:nvCxnSpPr>
          <p:cNvPr id="11" name="Straight Connector 10"/>
          <p:cNvCxnSpPr/>
          <p:nvPr/>
        </p:nvCxnSpPr>
        <p:spPr>
          <a:xfrm>
            <a:off x="2514600" y="2133600"/>
            <a:ext cx="0" cy="3581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72000" y="3657600"/>
            <a:ext cx="1066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981200" y="2133600"/>
            <a:ext cx="419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572000" y="4114800"/>
            <a:ext cx="1066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514600" y="5715000"/>
            <a:ext cx="4267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638800" y="4114800"/>
            <a:ext cx="0" cy="1600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6096000" y="1143000"/>
            <a:ext cx="2286000" cy="22098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CONTINUE PRODUCT</a:t>
            </a:r>
            <a:endParaRPr lang="en-US" b="1" dirty="0">
              <a:solidFill>
                <a:schemeClr val="tx1"/>
              </a:solidFill>
            </a:endParaRPr>
          </a:p>
        </p:txBody>
      </p:sp>
      <p:sp>
        <p:nvSpPr>
          <p:cNvPr id="9" name="Octagon 8"/>
          <p:cNvSpPr/>
          <p:nvPr/>
        </p:nvSpPr>
        <p:spPr>
          <a:xfrm>
            <a:off x="6248400" y="3947160"/>
            <a:ext cx="1981200" cy="1920240"/>
          </a:xfrm>
          <a:prstGeom prst="octag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INITIATE HOLD</a:t>
            </a:r>
            <a:endParaRPr lang="en-US" b="1" dirty="0">
              <a:solidFill>
                <a:schemeClr val="tx1"/>
              </a:solidFill>
            </a:endParaRPr>
          </a:p>
        </p:txBody>
      </p:sp>
      <p:sp>
        <p:nvSpPr>
          <p:cNvPr id="34" name="Trapezoid 33"/>
          <p:cNvSpPr/>
          <p:nvPr/>
        </p:nvSpPr>
        <p:spPr>
          <a:xfrm>
            <a:off x="228600" y="990600"/>
            <a:ext cx="1981200" cy="2286000"/>
          </a:xfrm>
          <a:prstGeom prst="trapezoid">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AE addressed in Section 9.5</a:t>
            </a:r>
            <a:endParaRPr lang="en-US" dirty="0">
              <a:solidFill>
                <a:schemeClr val="tx1"/>
              </a:solidFill>
            </a:endParaRPr>
          </a:p>
        </p:txBody>
      </p:sp>
      <p:sp>
        <p:nvSpPr>
          <p:cNvPr id="4" name="Rounded Rectangle 3"/>
          <p:cNvSpPr/>
          <p:nvPr/>
        </p:nvSpPr>
        <p:spPr>
          <a:xfrm>
            <a:off x="2743200" y="1371600"/>
            <a:ext cx="1828800" cy="1524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GRADE 1 &amp; 2 AEs</a:t>
            </a:r>
            <a:endParaRPr lang="en-US" b="1" dirty="0">
              <a:solidFill>
                <a:schemeClr val="tx1"/>
              </a:solidFill>
            </a:endParaRPr>
          </a:p>
        </p:txBody>
      </p:sp>
      <p:sp>
        <p:nvSpPr>
          <p:cNvPr id="5" name="Rounded Rectangle 4"/>
          <p:cNvSpPr/>
          <p:nvPr/>
        </p:nvSpPr>
        <p:spPr>
          <a:xfrm>
            <a:off x="2743200" y="4953000"/>
            <a:ext cx="1844040" cy="1524000"/>
          </a:xfrm>
          <a:prstGeom prst="roundRect">
            <a:avLst/>
          </a:prstGeom>
          <a:solidFill>
            <a:srgbClr val="00B0F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GRADE 4 AEs</a:t>
            </a:r>
            <a:endParaRPr lang="en-US" b="1" dirty="0">
              <a:solidFill>
                <a:schemeClr val="tx1"/>
              </a:solidFill>
            </a:endParaRPr>
          </a:p>
        </p:txBody>
      </p:sp>
      <p:cxnSp>
        <p:nvCxnSpPr>
          <p:cNvPr id="42" name="Straight Connector 41"/>
          <p:cNvCxnSpPr/>
          <p:nvPr/>
        </p:nvCxnSpPr>
        <p:spPr>
          <a:xfrm>
            <a:off x="5638800" y="2133600"/>
            <a:ext cx="0" cy="152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219200" y="3276600"/>
            <a:ext cx="0" cy="1600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304800" y="4648200"/>
            <a:ext cx="1676400" cy="1752600"/>
          </a:xfrm>
          <a:prstGeom prst="roundRect">
            <a:avLst/>
          </a:prstGeom>
          <a:solidFill>
            <a:schemeClr val="accent4">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Follow relevant protocol section</a:t>
            </a:r>
            <a:endParaRPr lang="en-US" dirty="0">
              <a:solidFill>
                <a:schemeClr val="tx1"/>
              </a:solidFill>
            </a:endParaRPr>
          </a:p>
        </p:txBody>
      </p:sp>
      <p:sp>
        <p:nvSpPr>
          <p:cNvPr id="46" name="TextBox 45"/>
          <p:cNvSpPr txBox="1"/>
          <p:nvPr/>
        </p:nvSpPr>
        <p:spPr>
          <a:xfrm>
            <a:off x="4572000" y="3200400"/>
            <a:ext cx="1093954" cy="369332"/>
          </a:xfrm>
          <a:prstGeom prst="rect">
            <a:avLst/>
          </a:prstGeom>
          <a:noFill/>
        </p:spPr>
        <p:txBody>
          <a:bodyPr wrap="none" rtlCol="0">
            <a:spAutoFit/>
          </a:bodyPr>
          <a:lstStyle/>
          <a:p>
            <a:r>
              <a:rPr lang="en-US" dirty="0" smtClean="0"/>
              <a:t>unrelated</a:t>
            </a:r>
            <a:endParaRPr lang="en-US" dirty="0"/>
          </a:p>
        </p:txBody>
      </p:sp>
      <p:sp>
        <p:nvSpPr>
          <p:cNvPr id="47" name="TextBox 46"/>
          <p:cNvSpPr txBox="1"/>
          <p:nvPr/>
        </p:nvSpPr>
        <p:spPr>
          <a:xfrm>
            <a:off x="4648200" y="4191000"/>
            <a:ext cx="850297" cy="369332"/>
          </a:xfrm>
          <a:prstGeom prst="rect">
            <a:avLst/>
          </a:prstGeom>
          <a:noFill/>
        </p:spPr>
        <p:txBody>
          <a:bodyPr wrap="none" rtlCol="0">
            <a:spAutoFit/>
          </a:bodyPr>
          <a:lstStyle/>
          <a:p>
            <a:r>
              <a:rPr lang="en-US" dirty="0" smtClean="0"/>
              <a:t>related</a:t>
            </a:r>
            <a:endParaRPr lang="en-US" dirty="0"/>
          </a:p>
        </p:txBody>
      </p:sp>
      <p:sp>
        <p:nvSpPr>
          <p:cNvPr id="3" name="TextBox 2"/>
          <p:cNvSpPr txBox="1"/>
          <p:nvPr/>
        </p:nvSpPr>
        <p:spPr>
          <a:xfrm>
            <a:off x="381000" y="152400"/>
            <a:ext cx="5318059" cy="707886"/>
          </a:xfrm>
          <a:prstGeom prst="rect">
            <a:avLst/>
          </a:prstGeom>
          <a:noFill/>
        </p:spPr>
        <p:txBody>
          <a:bodyPr wrap="none" rtlCol="0">
            <a:spAutoFit/>
          </a:bodyPr>
          <a:lstStyle/>
          <a:p>
            <a:r>
              <a:rPr lang="en-US" sz="4000" dirty="0" smtClean="0">
                <a:latin typeface="+mn-lt"/>
              </a:rPr>
              <a:t>General AEs by Grade</a:t>
            </a:r>
            <a:endParaRPr lang="en-US" sz="4000" dirty="0">
              <a:latin typeface="+mn-lt"/>
            </a:endParaRPr>
          </a:p>
        </p:txBody>
      </p:sp>
    </p:spTree>
    <p:extLst>
      <p:ext uri="{BB962C8B-B14F-4D97-AF65-F5344CB8AC3E}">
        <p14:creationId xmlns:p14="http://schemas.microsoft.com/office/powerpoint/2010/main" val="1833638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4000" dirty="0" smtClean="0"/>
              <a:t>Grade 1 or 2 Adverse Events</a:t>
            </a:r>
            <a:endParaRPr lang="en-US" sz="40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523998"/>
            <a:ext cx="6731795" cy="5029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4543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Grade 3 Adverse Events</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845677"/>
            <a:ext cx="8272462" cy="601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5776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4 Adverse Events</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775" y="762000"/>
            <a:ext cx="817245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867400" y="6442948"/>
            <a:ext cx="3046731" cy="369332"/>
          </a:xfrm>
          <a:prstGeom prst="rect">
            <a:avLst/>
          </a:prstGeom>
          <a:noFill/>
        </p:spPr>
        <p:txBody>
          <a:bodyPr wrap="none" rtlCol="0">
            <a:spAutoFit/>
          </a:bodyPr>
          <a:lstStyle/>
          <a:p>
            <a:r>
              <a:rPr lang="en-US" i="1" dirty="0" smtClean="0"/>
              <a:t>Protocol reference section  9.3</a:t>
            </a:r>
            <a:endParaRPr lang="en-US" i="1" dirty="0"/>
          </a:p>
        </p:txBody>
      </p:sp>
    </p:spTree>
    <p:extLst>
      <p:ext uri="{BB962C8B-B14F-4D97-AF65-F5344CB8AC3E}">
        <p14:creationId xmlns:p14="http://schemas.microsoft.com/office/powerpoint/2010/main" val="3581960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smtClean="0"/>
              <a:t>Instruction Regarding Specific AEs</a:t>
            </a:r>
            <a:endParaRPr lang="en-US" sz="4000" dirty="0"/>
          </a:p>
        </p:txBody>
      </p:sp>
      <p:sp>
        <p:nvSpPr>
          <p:cNvPr id="3" name="Content Placeholder 2"/>
          <p:cNvSpPr>
            <a:spLocks noGrp="1"/>
          </p:cNvSpPr>
          <p:nvPr>
            <p:ph idx="1"/>
          </p:nvPr>
        </p:nvSpPr>
        <p:spPr>
          <a:xfrm>
            <a:off x="457200" y="1493837"/>
            <a:ext cx="8229600" cy="4525963"/>
          </a:xfrm>
        </p:spPr>
        <p:txBody>
          <a:bodyPr>
            <a:noAutofit/>
          </a:bodyPr>
          <a:lstStyle/>
          <a:p>
            <a:r>
              <a:rPr lang="en-US" sz="2800" dirty="0"/>
              <a:t>Superficial epithelial </a:t>
            </a:r>
            <a:r>
              <a:rPr lang="en-US" sz="2800" dirty="0" smtClean="0"/>
              <a:t>disruption</a:t>
            </a:r>
          </a:p>
          <a:p>
            <a:r>
              <a:rPr lang="en-US" sz="2800" dirty="0" smtClean="0"/>
              <a:t>Deep epithelial disruption </a:t>
            </a:r>
            <a:endParaRPr lang="en-US" sz="2800" dirty="0"/>
          </a:p>
          <a:p>
            <a:r>
              <a:rPr lang="en-US" sz="2800" dirty="0"/>
              <a:t>Localized </a:t>
            </a:r>
            <a:r>
              <a:rPr lang="en-US" sz="2800" dirty="0" err="1"/>
              <a:t>erythema</a:t>
            </a:r>
            <a:r>
              <a:rPr lang="en-US" sz="2800" dirty="0"/>
              <a:t> or </a:t>
            </a:r>
            <a:r>
              <a:rPr lang="en-US" sz="2800" dirty="0" smtClean="0"/>
              <a:t>edema</a:t>
            </a:r>
            <a:endParaRPr lang="en-US" sz="2800" dirty="0"/>
          </a:p>
          <a:p>
            <a:r>
              <a:rPr lang="en-US" sz="2800" dirty="0"/>
              <a:t>Generalized </a:t>
            </a:r>
            <a:r>
              <a:rPr lang="en-US" sz="2800" dirty="0" err="1"/>
              <a:t>erythema</a:t>
            </a:r>
            <a:r>
              <a:rPr lang="en-US" sz="2800" dirty="0"/>
              <a:t> or severe </a:t>
            </a:r>
            <a:r>
              <a:rPr lang="en-US" sz="2800" dirty="0" smtClean="0"/>
              <a:t>edema</a:t>
            </a:r>
            <a:endParaRPr lang="en-US" sz="2800" dirty="0"/>
          </a:p>
          <a:p>
            <a:r>
              <a:rPr lang="en-US" sz="2800" dirty="0" smtClean="0"/>
              <a:t>Unexpected </a:t>
            </a:r>
            <a:r>
              <a:rPr lang="en-US" sz="2800" dirty="0"/>
              <a:t>genital bleeding </a:t>
            </a:r>
          </a:p>
          <a:p>
            <a:r>
              <a:rPr lang="en-US" sz="2800" dirty="0" smtClean="0"/>
              <a:t>Cervicitis </a:t>
            </a:r>
            <a:r>
              <a:rPr lang="en-US" sz="2800" dirty="0"/>
              <a:t>(including findings on exam such as inflammation and/or friability) </a:t>
            </a:r>
          </a:p>
          <a:p>
            <a:r>
              <a:rPr lang="en-US" sz="2800" dirty="0" smtClean="0"/>
              <a:t>Genital petechiae </a:t>
            </a:r>
            <a:r>
              <a:rPr lang="en-US" sz="2800" dirty="0"/>
              <a:t> </a:t>
            </a:r>
          </a:p>
          <a:p>
            <a:r>
              <a:rPr lang="en-US" sz="2800" dirty="0"/>
              <a:t>Genital </a:t>
            </a:r>
            <a:r>
              <a:rPr lang="en-US" sz="2800" dirty="0" err="1" smtClean="0"/>
              <a:t>ecchymosis</a:t>
            </a:r>
            <a:endParaRPr lang="en-US" sz="2800" dirty="0"/>
          </a:p>
        </p:txBody>
      </p:sp>
      <p:sp>
        <p:nvSpPr>
          <p:cNvPr id="4" name="TextBox 3"/>
          <p:cNvSpPr txBox="1"/>
          <p:nvPr/>
        </p:nvSpPr>
        <p:spPr>
          <a:xfrm>
            <a:off x="5943600" y="6368534"/>
            <a:ext cx="3009863" cy="369332"/>
          </a:xfrm>
          <a:prstGeom prst="rect">
            <a:avLst/>
          </a:prstGeom>
          <a:noFill/>
        </p:spPr>
        <p:txBody>
          <a:bodyPr wrap="none" rtlCol="0">
            <a:spAutoFit/>
          </a:bodyPr>
          <a:lstStyle/>
          <a:p>
            <a:r>
              <a:rPr lang="en-US" dirty="0" smtClean="0"/>
              <a:t>Protocol reference Section 9.5</a:t>
            </a:r>
            <a:endParaRPr lang="en-US" dirty="0"/>
          </a:p>
        </p:txBody>
      </p:sp>
    </p:spTree>
    <p:extLst>
      <p:ext uri="{BB962C8B-B14F-4D97-AF65-F5344CB8AC3E}">
        <p14:creationId xmlns:p14="http://schemas.microsoft.com/office/powerpoint/2010/main" val="1915746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82880"/>
            <a:ext cx="9149210" cy="669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639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6084"/>
            <a:ext cx="9144000" cy="6732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3958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399" y="152400"/>
            <a:ext cx="8917721"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688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Objectives- study product tab</a:t>
            </a:r>
            <a:endParaRPr lang="en-US" dirty="0"/>
          </a:p>
        </p:txBody>
      </p:sp>
      <p:sp>
        <p:nvSpPr>
          <p:cNvPr id="3" name="Content Placeholder 2"/>
          <p:cNvSpPr>
            <a:spLocks noGrp="1"/>
          </p:cNvSpPr>
          <p:nvPr>
            <p:ph idx="1"/>
          </p:nvPr>
        </p:nvSpPr>
        <p:spPr/>
        <p:txBody>
          <a:bodyPr>
            <a:normAutofit/>
          </a:bodyPr>
          <a:lstStyle/>
          <a:p>
            <a:pPr lvl="0"/>
            <a:r>
              <a:rPr lang="en-US" dirty="0" smtClean="0"/>
              <a:t>Identify </a:t>
            </a:r>
            <a:r>
              <a:rPr lang="en-US" dirty="0"/>
              <a:t>the conditions that would require a product hold or discontinuation </a:t>
            </a:r>
            <a:endParaRPr lang="en-US" dirty="0" smtClean="0"/>
          </a:p>
          <a:p>
            <a:pPr lvl="0"/>
            <a:r>
              <a:rPr lang="en-US" dirty="0" smtClean="0"/>
              <a:t>Review conditions that require </a:t>
            </a:r>
            <a:r>
              <a:rPr lang="en-US" dirty="0"/>
              <a:t>follow up </a:t>
            </a:r>
            <a:r>
              <a:rPr lang="en-US" dirty="0" smtClean="0"/>
              <a:t>per protocol before </a:t>
            </a:r>
            <a:r>
              <a:rPr lang="en-US" dirty="0"/>
              <a:t>product </a:t>
            </a:r>
            <a:r>
              <a:rPr lang="en-US" dirty="0" smtClean="0"/>
              <a:t>resumed</a:t>
            </a:r>
          </a:p>
          <a:p>
            <a:r>
              <a:rPr lang="en-US" dirty="0" smtClean="0"/>
              <a:t>Role </a:t>
            </a:r>
            <a:r>
              <a:rPr lang="en-US" dirty="0"/>
              <a:t>of the PSRT in assisting with clinical management and per protocol requirements</a:t>
            </a:r>
          </a:p>
        </p:txBody>
      </p:sp>
    </p:spTree>
    <p:extLst>
      <p:ext uri="{BB962C8B-B14F-4D97-AF65-F5344CB8AC3E}">
        <p14:creationId xmlns:p14="http://schemas.microsoft.com/office/powerpoint/2010/main" val="772558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2400"/>
            <a:ext cx="8884919" cy="656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8249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35596"/>
            <a:ext cx="8710090" cy="6722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38200" y="5940623"/>
            <a:ext cx="8252889" cy="307777"/>
          </a:xfrm>
          <a:prstGeom prst="rect">
            <a:avLst/>
          </a:prstGeom>
          <a:noFill/>
        </p:spPr>
        <p:txBody>
          <a:bodyPr wrap="square" rtlCol="0">
            <a:spAutoFit/>
          </a:bodyPr>
          <a:lstStyle/>
          <a:p>
            <a:r>
              <a:rPr lang="en-US" sz="1400" dirty="0" smtClean="0"/>
              <a:t>N.B </a:t>
            </a:r>
            <a:r>
              <a:rPr lang="en-US" sz="1400" dirty="0" err="1" smtClean="0"/>
              <a:t>IoR</a:t>
            </a:r>
            <a:r>
              <a:rPr lang="en-US" sz="1400" dirty="0" smtClean="0"/>
              <a:t>/designee can opt to hold study product per his/her discretion, PSRT consult required</a:t>
            </a:r>
            <a:endParaRPr lang="en-US" sz="1400" dirty="0"/>
          </a:p>
        </p:txBody>
      </p:sp>
    </p:spTree>
    <p:extLst>
      <p:ext uri="{BB962C8B-B14F-4D97-AF65-F5344CB8AC3E}">
        <p14:creationId xmlns:p14="http://schemas.microsoft.com/office/powerpoint/2010/main" val="1331739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 y="15240"/>
            <a:ext cx="9142752" cy="684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477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lstStyle/>
          <a:p>
            <a:r>
              <a:rPr lang="en-US" dirty="0" err="1" smtClean="0"/>
              <a:t>Cervicitis</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133600" y="1952625"/>
            <a:ext cx="4762500" cy="3152775"/>
          </a:xfrm>
          <a:prstGeom prst="rect">
            <a:avLst/>
          </a:prstGeom>
          <a:noFill/>
          <a:ln w="9525">
            <a:noFill/>
            <a:miter lim="800000"/>
            <a:headEnd/>
            <a:tailEnd/>
          </a:ln>
        </p:spPr>
      </p:pic>
    </p:spTree>
    <p:extLst>
      <p:ext uri="{BB962C8B-B14F-4D97-AF65-F5344CB8AC3E}">
        <p14:creationId xmlns:p14="http://schemas.microsoft.com/office/powerpoint/2010/main" val="2137888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8755593"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11928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9600"/>
            <a:ext cx="916003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073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smtClean="0"/>
              <a:t>Other Temporary Product Holds</a:t>
            </a:r>
            <a:endParaRPr lang="en-US" sz="3600" dirty="0"/>
          </a:p>
        </p:txBody>
      </p:sp>
      <p:sp>
        <p:nvSpPr>
          <p:cNvPr id="3" name="Content Placeholder 2"/>
          <p:cNvSpPr>
            <a:spLocks noGrp="1"/>
          </p:cNvSpPr>
          <p:nvPr>
            <p:ph idx="1"/>
          </p:nvPr>
        </p:nvSpPr>
        <p:spPr>
          <a:xfrm>
            <a:off x="457200" y="1600200"/>
            <a:ext cx="8229600" cy="4302125"/>
          </a:xfrm>
        </p:spPr>
        <p:txBody>
          <a:bodyPr/>
          <a:lstStyle/>
          <a:p>
            <a:r>
              <a:rPr lang="en-US" sz="2800" dirty="0" smtClean="0"/>
              <a:t>Co-enrollment in another study identified</a:t>
            </a:r>
          </a:p>
          <a:p>
            <a:r>
              <a:rPr lang="en-US" sz="2800" dirty="0" smtClean="0"/>
              <a:t>Participation non compliance</a:t>
            </a:r>
          </a:p>
          <a:p>
            <a:r>
              <a:rPr lang="en-US" sz="2800" dirty="0" err="1" smtClean="0"/>
              <a:t>Colposcopic</a:t>
            </a:r>
            <a:r>
              <a:rPr lang="en-US" sz="2800" dirty="0" smtClean="0"/>
              <a:t> examination for abnormal cervical cytology</a:t>
            </a:r>
          </a:p>
          <a:p>
            <a:pPr lvl="1"/>
            <a:r>
              <a:rPr lang="en-US" sz="2400" dirty="0" smtClean="0"/>
              <a:t>Remove on day of procedure</a:t>
            </a:r>
          </a:p>
          <a:p>
            <a:pPr lvl="1"/>
            <a:r>
              <a:rPr lang="en-US" sz="2400" dirty="0" smtClean="0"/>
              <a:t>Resume after </a:t>
            </a:r>
            <a:r>
              <a:rPr lang="en-US" sz="2400" dirty="0" err="1" smtClean="0"/>
              <a:t>colpo</a:t>
            </a:r>
            <a:r>
              <a:rPr lang="en-US" sz="2400" dirty="0" smtClean="0"/>
              <a:t> if not biopsy performed</a:t>
            </a:r>
          </a:p>
          <a:p>
            <a:pPr lvl="1"/>
            <a:r>
              <a:rPr lang="en-US" sz="2400" dirty="0" smtClean="0"/>
              <a:t>Resume after pelvic exam at site if biopsy performed</a:t>
            </a:r>
            <a:endParaRPr lang="en-US" sz="2400" dirty="0"/>
          </a:p>
        </p:txBody>
      </p:sp>
    </p:spTree>
    <p:extLst>
      <p:ext uri="{BB962C8B-B14F-4D97-AF65-F5344CB8AC3E}">
        <p14:creationId xmlns:p14="http://schemas.microsoft.com/office/powerpoint/2010/main" val="85992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Case 1</a:t>
            </a:r>
            <a:endParaRPr lang="en-US" dirty="0"/>
          </a:p>
        </p:txBody>
      </p:sp>
      <p:sp>
        <p:nvSpPr>
          <p:cNvPr id="3" name="Content Placeholder 2"/>
          <p:cNvSpPr>
            <a:spLocks noGrp="1"/>
          </p:cNvSpPr>
          <p:nvPr>
            <p:ph idx="1"/>
          </p:nvPr>
        </p:nvSpPr>
        <p:spPr/>
        <p:txBody>
          <a:bodyPr>
            <a:normAutofit/>
          </a:bodyPr>
          <a:lstStyle/>
          <a:p>
            <a:r>
              <a:rPr lang="en-US" sz="2800" dirty="0" smtClean="0"/>
              <a:t>26 year old female has a pelvic exam and pap smear performed at her month 6 visit as follow up from an abnormal pap prior to enrollment</a:t>
            </a:r>
          </a:p>
          <a:p>
            <a:pPr marL="0" indent="0">
              <a:buNone/>
            </a:pPr>
            <a:endParaRPr lang="en-US" sz="2800" dirty="0" smtClean="0"/>
          </a:p>
          <a:p>
            <a:r>
              <a:rPr lang="en-US" sz="2800" dirty="0" smtClean="0"/>
              <a:t>The pap smear reveals LSIL</a:t>
            </a:r>
          </a:p>
          <a:p>
            <a:pPr marL="0" indent="0">
              <a:buNone/>
            </a:pPr>
            <a:endParaRPr lang="en-US" sz="2800" dirty="0" smtClean="0"/>
          </a:p>
          <a:p>
            <a:r>
              <a:rPr lang="en-US" sz="2800" dirty="0" smtClean="0"/>
              <a:t>Should product be held?</a:t>
            </a:r>
          </a:p>
        </p:txBody>
      </p:sp>
    </p:spTree>
    <p:extLst>
      <p:ext uri="{BB962C8B-B14F-4D97-AF65-F5344CB8AC3E}">
        <p14:creationId xmlns:p14="http://schemas.microsoft.com/office/powerpoint/2010/main" val="3903851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000" dirty="0" smtClean="0"/>
              <a:t>Answer: </a:t>
            </a:r>
            <a:r>
              <a:rPr lang="en-US" sz="4000" b="1" dirty="0" smtClean="0"/>
              <a:t>Depends</a:t>
            </a:r>
            <a:endParaRPr lang="en-US" sz="4000" b="1" dirty="0"/>
          </a:p>
        </p:txBody>
      </p:sp>
      <p:sp>
        <p:nvSpPr>
          <p:cNvPr id="3" name="Content Placeholder 2"/>
          <p:cNvSpPr>
            <a:spLocks noGrp="1"/>
          </p:cNvSpPr>
          <p:nvPr>
            <p:ph idx="1"/>
          </p:nvPr>
        </p:nvSpPr>
        <p:spPr>
          <a:xfrm>
            <a:off x="457200" y="1600200"/>
            <a:ext cx="8229600" cy="5029200"/>
          </a:xfrm>
        </p:spPr>
        <p:txBody>
          <a:bodyPr>
            <a:noAutofit/>
          </a:bodyPr>
          <a:lstStyle/>
          <a:p>
            <a:r>
              <a:rPr lang="en-US" sz="2400" dirty="0" smtClean="0"/>
              <a:t>LSIL on cervical cytology is categorized as a grade 2 AE per the DAIDS female genital toxicity table and based on the protocol this would not require product hold</a:t>
            </a:r>
          </a:p>
          <a:p>
            <a:r>
              <a:rPr lang="en-US" sz="2400" dirty="0" smtClean="0"/>
              <a:t>However, If local standard of care requires colposcopy, a temporary product hold should be instituted </a:t>
            </a:r>
            <a:r>
              <a:rPr lang="en-US" sz="2400" u="sng" dirty="0" smtClean="0"/>
              <a:t>on the day of colposcopy</a:t>
            </a:r>
            <a:r>
              <a:rPr lang="en-US" sz="2400" dirty="0" smtClean="0"/>
              <a:t>.  </a:t>
            </a:r>
          </a:p>
          <a:p>
            <a:r>
              <a:rPr lang="en-US" sz="2400" dirty="0" smtClean="0"/>
              <a:t>If local standard of care does not require colposcopy, product should be continued</a:t>
            </a:r>
          </a:p>
          <a:p>
            <a:r>
              <a:rPr lang="en-US" sz="2400" dirty="0" smtClean="0"/>
              <a:t>How long the hold continues after colposcopy depends on whether a biopsy was obtained</a:t>
            </a:r>
          </a:p>
        </p:txBody>
      </p:sp>
    </p:spTree>
    <p:extLst>
      <p:ext uri="{BB962C8B-B14F-4D97-AF65-F5344CB8AC3E}">
        <p14:creationId xmlns:p14="http://schemas.microsoft.com/office/powerpoint/2010/main" val="13336212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Case 1- continued</a:t>
            </a:r>
            <a:endParaRPr lang="en-US" dirty="0"/>
          </a:p>
        </p:txBody>
      </p:sp>
      <p:sp>
        <p:nvSpPr>
          <p:cNvPr id="3" name="Content Placeholder 2"/>
          <p:cNvSpPr>
            <a:spLocks noGrp="1"/>
          </p:cNvSpPr>
          <p:nvPr>
            <p:ph idx="1"/>
          </p:nvPr>
        </p:nvSpPr>
        <p:spPr/>
        <p:txBody>
          <a:bodyPr/>
          <a:lstStyle/>
          <a:p>
            <a:r>
              <a:rPr lang="en-US" sz="2800" dirty="0" smtClean="0"/>
              <a:t>Local standard of care requires </a:t>
            </a:r>
            <a:r>
              <a:rPr lang="en-US" sz="2800" dirty="0" err="1" smtClean="0"/>
              <a:t>colposcopic</a:t>
            </a:r>
            <a:r>
              <a:rPr lang="en-US" sz="2800" dirty="0" smtClean="0"/>
              <a:t> examination</a:t>
            </a:r>
          </a:p>
          <a:p>
            <a:r>
              <a:rPr lang="en-US" sz="2800" dirty="0" smtClean="0"/>
              <a:t>Product is held the day of </a:t>
            </a:r>
            <a:r>
              <a:rPr lang="en-US" sz="2800" dirty="0" err="1" smtClean="0"/>
              <a:t>colposcopy</a:t>
            </a:r>
            <a:endParaRPr lang="en-US" sz="2800" dirty="0" smtClean="0"/>
          </a:p>
          <a:p>
            <a:r>
              <a:rPr lang="en-US" sz="2800" dirty="0" smtClean="0"/>
              <a:t>Biopsy is performed, revealing CIN-1</a:t>
            </a:r>
          </a:p>
          <a:p>
            <a:r>
              <a:rPr lang="en-US" sz="2800" dirty="0" smtClean="0"/>
              <a:t>No treatment is recommended</a:t>
            </a:r>
          </a:p>
          <a:p>
            <a:r>
              <a:rPr lang="en-US" sz="2800" dirty="0" smtClean="0"/>
              <a:t>When can product be resumed? What action needs to be taken before product can be resumed?</a:t>
            </a:r>
          </a:p>
          <a:p>
            <a:endParaRPr lang="en-US" sz="2800" dirty="0"/>
          </a:p>
        </p:txBody>
      </p:sp>
    </p:spTree>
    <p:extLst>
      <p:ext uri="{BB962C8B-B14F-4D97-AF65-F5344CB8AC3E}">
        <p14:creationId xmlns:p14="http://schemas.microsoft.com/office/powerpoint/2010/main" val="4280830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200" dirty="0" smtClean="0"/>
              <a:t>Product Hold vs. Permanent Discontinuation</a:t>
            </a:r>
            <a:endParaRPr lang="en-US" sz="3200" dirty="0"/>
          </a:p>
        </p:txBody>
      </p:sp>
      <p:sp>
        <p:nvSpPr>
          <p:cNvPr id="3" name="Content Placeholder 2"/>
          <p:cNvSpPr>
            <a:spLocks noGrp="1"/>
          </p:cNvSpPr>
          <p:nvPr>
            <p:ph idx="1"/>
          </p:nvPr>
        </p:nvSpPr>
        <p:spPr>
          <a:xfrm>
            <a:off x="457200" y="1828800"/>
            <a:ext cx="8610600" cy="4302125"/>
          </a:xfrm>
        </p:spPr>
        <p:txBody>
          <a:bodyPr>
            <a:noAutofit/>
          </a:bodyPr>
          <a:lstStyle/>
          <a:p>
            <a:r>
              <a:rPr lang="en-US" dirty="0" smtClean="0"/>
              <a:t>Some product holds will be temporary, with product use resumed after time has elapsed</a:t>
            </a:r>
          </a:p>
          <a:p>
            <a:pPr lvl="1"/>
            <a:r>
              <a:rPr lang="en-US" dirty="0" smtClean="0"/>
              <a:t>Pregnancy, for example</a:t>
            </a:r>
          </a:p>
          <a:p>
            <a:r>
              <a:rPr lang="en-US" dirty="0" smtClean="0"/>
              <a:t>Some holds will turn into permanent discontinuations </a:t>
            </a:r>
          </a:p>
          <a:p>
            <a:pPr lvl="1"/>
            <a:r>
              <a:rPr lang="en-US" dirty="0" smtClean="0"/>
              <a:t>Positive rapid HIV test, confirmed, for example</a:t>
            </a:r>
          </a:p>
          <a:p>
            <a:r>
              <a:rPr lang="en-US" dirty="0" smtClean="0"/>
              <a:t>All are clinical, that is, initiated by study staff</a:t>
            </a:r>
          </a:p>
          <a:p>
            <a:pPr marL="457200" lvl="1" indent="0">
              <a:buNone/>
            </a:pPr>
            <a:endParaRPr lang="en-US" dirty="0" smtClean="0"/>
          </a:p>
        </p:txBody>
      </p:sp>
    </p:spTree>
    <p:extLst>
      <p:ext uri="{BB962C8B-B14F-4D97-AF65-F5344CB8AC3E}">
        <p14:creationId xmlns:p14="http://schemas.microsoft.com/office/powerpoint/2010/main" val="72029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Case 1</a:t>
            </a:r>
            <a:endParaRPr lang="en-US" dirty="0"/>
          </a:p>
        </p:txBody>
      </p:sp>
      <p:sp>
        <p:nvSpPr>
          <p:cNvPr id="3" name="Content Placeholder 2"/>
          <p:cNvSpPr>
            <a:spLocks noGrp="1"/>
          </p:cNvSpPr>
          <p:nvPr>
            <p:ph idx="1"/>
          </p:nvPr>
        </p:nvSpPr>
        <p:spPr/>
        <p:txBody>
          <a:bodyPr>
            <a:normAutofit/>
          </a:bodyPr>
          <a:lstStyle/>
          <a:p>
            <a:r>
              <a:rPr lang="en-US" sz="2400" dirty="0" smtClean="0"/>
              <a:t>The period of temporary hold should continue until a clinically acceptable resolution for the biopsy and/or treatment has occurred according to the judgment of the </a:t>
            </a:r>
            <a:r>
              <a:rPr lang="en-US" sz="2400" dirty="0" err="1" smtClean="0"/>
              <a:t>IoR</a:t>
            </a:r>
            <a:r>
              <a:rPr lang="en-US" sz="2400" dirty="0" smtClean="0"/>
              <a:t>/designee.</a:t>
            </a:r>
          </a:p>
          <a:p>
            <a:r>
              <a:rPr lang="en-US" sz="2400" dirty="0" smtClean="0"/>
              <a:t>Adequate healing should be confirmed on pelvic examination prior to reinstating product use</a:t>
            </a:r>
          </a:p>
          <a:p>
            <a:pPr lvl="1"/>
            <a:r>
              <a:rPr lang="en-US" sz="2000" dirty="0" smtClean="0"/>
              <a:t>7 days for healing after biopsy should be sufficient</a:t>
            </a:r>
          </a:p>
          <a:p>
            <a:r>
              <a:rPr lang="en-US" sz="2400" dirty="0" smtClean="0"/>
              <a:t>If no other contraindications are seen on pelvic exam, product may be resumed</a:t>
            </a:r>
          </a:p>
          <a:p>
            <a:endParaRPr lang="en-US" sz="2400" dirty="0"/>
          </a:p>
        </p:txBody>
      </p:sp>
    </p:spTree>
    <p:extLst>
      <p:ext uri="{BB962C8B-B14F-4D97-AF65-F5344CB8AC3E}">
        <p14:creationId xmlns:p14="http://schemas.microsoft.com/office/powerpoint/2010/main" val="378670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Case 2</a:t>
            </a:r>
            <a:endParaRPr lang="en-US" dirty="0"/>
          </a:p>
        </p:txBody>
      </p:sp>
      <p:sp>
        <p:nvSpPr>
          <p:cNvPr id="3" name="Content Placeholder 2"/>
          <p:cNvSpPr>
            <a:spLocks noGrp="1"/>
          </p:cNvSpPr>
          <p:nvPr>
            <p:ph idx="1"/>
          </p:nvPr>
        </p:nvSpPr>
        <p:spPr/>
        <p:txBody>
          <a:bodyPr/>
          <a:lstStyle/>
          <a:p>
            <a:r>
              <a:rPr lang="en-US" sz="2800" dirty="0" smtClean="0"/>
              <a:t>A 26 year old woman presents for an interim visit after Month 6. She has had regular menstrual cycles for the past several years, but for the past two days she has noted inter-menstrual bleeding. She denies pain, fever, or any other associated symptoms?</a:t>
            </a:r>
            <a:endParaRPr lang="en-US" sz="2800" dirty="0"/>
          </a:p>
        </p:txBody>
      </p:sp>
    </p:spTree>
    <p:extLst>
      <p:ext uri="{BB962C8B-B14F-4D97-AF65-F5344CB8AC3E}">
        <p14:creationId xmlns:p14="http://schemas.microsoft.com/office/powerpoint/2010/main" val="2145755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Case 2</a:t>
            </a:r>
            <a:endParaRPr lang="en-US" dirty="0"/>
          </a:p>
        </p:txBody>
      </p:sp>
      <p:sp>
        <p:nvSpPr>
          <p:cNvPr id="3" name="Content Placeholder 2"/>
          <p:cNvSpPr>
            <a:spLocks noGrp="1"/>
          </p:cNvSpPr>
          <p:nvPr>
            <p:ph idx="1"/>
          </p:nvPr>
        </p:nvSpPr>
        <p:spPr/>
        <p:txBody>
          <a:bodyPr/>
          <a:lstStyle/>
          <a:p>
            <a:r>
              <a:rPr lang="en-US" sz="2800" dirty="0" smtClean="0"/>
              <a:t>Is a product hold warranted?</a:t>
            </a:r>
          </a:p>
          <a:p>
            <a:pPr lvl="1"/>
            <a:r>
              <a:rPr lang="en-US" sz="2400" dirty="0" smtClean="0"/>
              <a:t>Depends</a:t>
            </a:r>
          </a:p>
          <a:p>
            <a:r>
              <a:rPr lang="en-US" sz="2800" dirty="0" smtClean="0"/>
              <a:t>On pelvic exam, you see a 3 cm long deep laceration on the right vaginal wall</a:t>
            </a:r>
          </a:p>
          <a:p>
            <a:r>
              <a:rPr lang="en-US" sz="2800" dirty="0" smtClean="0"/>
              <a:t>Now what?</a:t>
            </a:r>
          </a:p>
          <a:p>
            <a:pPr lvl="1"/>
            <a:r>
              <a:rPr lang="en-US" sz="2400" dirty="0" smtClean="0"/>
              <a:t>Product hold is indicated</a:t>
            </a:r>
          </a:p>
          <a:p>
            <a:r>
              <a:rPr lang="en-US" sz="2800" dirty="0" smtClean="0"/>
              <a:t>What is the AE?</a:t>
            </a:r>
          </a:p>
          <a:p>
            <a:r>
              <a:rPr lang="en-US" sz="2800" dirty="0" smtClean="0"/>
              <a:t>When will you see her back?</a:t>
            </a:r>
          </a:p>
        </p:txBody>
      </p:sp>
    </p:spTree>
    <p:extLst>
      <p:ext uri="{BB962C8B-B14F-4D97-AF65-F5344CB8AC3E}">
        <p14:creationId xmlns:p14="http://schemas.microsoft.com/office/powerpoint/2010/main" val="182241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PSRT (Protocol Safety Review Team)</a:t>
            </a:r>
            <a:endParaRPr lang="en-US" sz="3200" dirty="0"/>
          </a:p>
        </p:txBody>
      </p:sp>
      <p:sp>
        <p:nvSpPr>
          <p:cNvPr id="3" name="Content Placeholder 2"/>
          <p:cNvSpPr>
            <a:spLocks noGrp="1"/>
          </p:cNvSpPr>
          <p:nvPr>
            <p:ph idx="1"/>
          </p:nvPr>
        </p:nvSpPr>
        <p:spPr/>
        <p:txBody>
          <a:bodyPr>
            <a:noAutofit/>
          </a:bodyPr>
          <a:lstStyle/>
          <a:p>
            <a:r>
              <a:rPr lang="en-US" sz="2800" dirty="0" smtClean="0"/>
              <a:t>The </a:t>
            </a:r>
            <a:r>
              <a:rPr lang="en-US" sz="2800" dirty="0"/>
              <a:t>protocol co-chairs, DAIDS medical officer, </a:t>
            </a:r>
            <a:r>
              <a:rPr lang="en-US" sz="2800" dirty="0" smtClean="0"/>
              <a:t>IPM medical officers, MTN </a:t>
            </a:r>
            <a:r>
              <a:rPr lang="en-US" sz="2800" dirty="0"/>
              <a:t>safety </a:t>
            </a:r>
            <a:r>
              <a:rPr lang="en-US" sz="2800" dirty="0" smtClean="0"/>
              <a:t>physicians,  </a:t>
            </a:r>
            <a:r>
              <a:rPr lang="en-US" sz="2800" dirty="0"/>
              <a:t>and data center representatives comprise the </a:t>
            </a:r>
            <a:r>
              <a:rPr lang="en-US" sz="2800" dirty="0" smtClean="0"/>
              <a:t>PSRT</a:t>
            </a:r>
          </a:p>
          <a:p>
            <a:r>
              <a:rPr lang="en-US" sz="2800" dirty="0" smtClean="0"/>
              <a:t>Respond </a:t>
            </a:r>
            <a:r>
              <a:rPr lang="en-US" sz="2800" dirty="0"/>
              <a:t>to clinical, protocol mandated, and administrative </a:t>
            </a:r>
            <a:r>
              <a:rPr lang="en-US" sz="2800" dirty="0" smtClean="0"/>
              <a:t>queries (72 hour turnaround time) </a:t>
            </a:r>
          </a:p>
          <a:p>
            <a:r>
              <a:rPr lang="en-US" sz="2800" dirty="0" smtClean="0"/>
              <a:t>Provide support </a:t>
            </a:r>
            <a:r>
              <a:rPr lang="en-US" sz="2800" dirty="0"/>
              <a:t>to the clinical sites in a manner that is both permissive and consistent with the </a:t>
            </a:r>
            <a:r>
              <a:rPr lang="en-US" sz="2800" dirty="0" smtClean="0"/>
              <a:t>protocol</a:t>
            </a:r>
            <a:endParaRPr lang="en-US" sz="2800" dirty="0"/>
          </a:p>
        </p:txBody>
      </p:sp>
    </p:spTree>
    <p:extLst>
      <p:ext uri="{BB962C8B-B14F-4D97-AF65-F5344CB8AC3E}">
        <p14:creationId xmlns:p14="http://schemas.microsoft.com/office/powerpoint/2010/main" val="42032715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304800" y="609600"/>
            <a:ext cx="8229600" cy="762000"/>
          </a:xfrm>
        </p:spPr>
        <p:txBody>
          <a:bodyPr/>
          <a:lstStyle/>
          <a:p>
            <a:pPr eaLnBrk="1" hangingPunct="1"/>
            <a:r>
              <a:rPr lang="en-US" b="1" smtClean="0"/>
              <a:t>PSRT Query Process</a:t>
            </a:r>
          </a:p>
        </p:txBody>
      </p:sp>
      <p:graphicFrame>
        <p:nvGraphicFramePr>
          <p:cNvPr id="4" name="Diagram 3"/>
          <p:cNvGraphicFramePr/>
          <p:nvPr/>
        </p:nvGraphicFramePr>
        <p:xfrm>
          <a:off x="612775" y="1619250"/>
          <a:ext cx="7315200" cy="5156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7651" name="TextBox 4"/>
          <p:cNvSpPr txBox="1">
            <a:spLocks noChangeArrowheads="1"/>
          </p:cNvSpPr>
          <p:nvPr/>
        </p:nvSpPr>
        <p:spPr bwMode="auto">
          <a:xfrm>
            <a:off x="3533775" y="3886200"/>
            <a:ext cx="1585913" cy="523875"/>
          </a:xfrm>
          <a:prstGeom prst="rect">
            <a:avLst/>
          </a:prstGeom>
          <a:noFill/>
          <a:ln w="9525">
            <a:noFill/>
            <a:miter lim="800000"/>
            <a:headEnd/>
            <a:tailEnd/>
          </a:ln>
        </p:spPr>
        <p:txBody>
          <a:bodyPr wrap="none">
            <a:spAutoFit/>
          </a:bodyPr>
          <a:lstStyle/>
          <a:p>
            <a:pPr eaLnBrk="0" hangingPunct="0"/>
            <a:r>
              <a:rPr lang="en-US" sz="2800" b="0">
                <a:latin typeface="Arial" pitchFamily="34" charset="0"/>
              </a:rPr>
              <a:t>72 hours</a:t>
            </a:r>
          </a:p>
        </p:txBody>
      </p:sp>
      <p:sp>
        <p:nvSpPr>
          <p:cNvPr id="27652" name="Text Box 10"/>
          <p:cNvSpPr txBox="1">
            <a:spLocks noChangeArrowheads="1"/>
          </p:cNvSpPr>
          <p:nvPr/>
        </p:nvSpPr>
        <p:spPr bwMode="auto">
          <a:xfrm>
            <a:off x="5257800" y="1981200"/>
            <a:ext cx="3962400" cy="369888"/>
          </a:xfrm>
          <a:prstGeom prst="rect">
            <a:avLst/>
          </a:prstGeom>
          <a:noFill/>
          <a:ln w="9525">
            <a:noFill/>
            <a:miter lim="800000"/>
            <a:headEnd/>
            <a:tailEnd/>
          </a:ln>
        </p:spPr>
        <p:txBody>
          <a:bodyPr>
            <a:spAutoFit/>
          </a:bodyPr>
          <a:lstStyle/>
          <a:p>
            <a:pPr eaLnBrk="0" hangingPunct="0">
              <a:spcBef>
                <a:spcPct val="50000"/>
              </a:spcBef>
            </a:pPr>
            <a:r>
              <a:rPr lang="en-US" b="0" dirty="0">
                <a:latin typeface="Arial Narrow" pitchFamily="34" charset="0"/>
              </a:rPr>
              <a:t>Email to </a:t>
            </a:r>
            <a:r>
              <a:rPr lang="en-US" b="0" dirty="0" smtClean="0">
                <a:latin typeface="Arial Narrow" pitchFamily="34" charset="0"/>
                <a:hlinkClick r:id="rId9"/>
              </a:rPr>
              <a:t>mtn020safetymd@mtnstopshiv.org</a:t>
            </a:r>
            <a:r>
              <a:rPr lang="en-US" b="0" dirty="0" smtClean="0">
                <a:latin typeface="Arial Narrow" pitchFamily="34" charset="0"/>
              </a:rPr>
              <a:t> </a:t>
            </a:r>
            <a:endParaRPr lang="en-US" b="0" dirty="0">
              <a:latin typeface="Arial Narrow" pitchFamily="34" charset="0"/>
            </a:endParaRPr>
          </a:p>
        </p:txBody>
      </p:sp>
    </p:spTree>
    <p:custDataLst>
      <p:tags r:id="rId1"/>
    </p:custDataLst>
    <p:extLst>
      <p:ext uri="{BB962C8B-B14F-4D97-AF65-F5344CB8AC3E}">
        <p14:creationId xmlns:p14="http://schemas.microsoft.com/office/powerpoint/2010/main" val="22742056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4000" dirty="0" smtClean="0"/>
              <a:t>When to Consult the PSRT</a:t>
            </a:r>
            <a:endParaRPr lang="en-US" sz="4000" dirty="0"/>
          </a:p>
        </p:txBody>
      </p:sp>
      <p:sp>
        <p:nvSpPr>
          <p:cNvPr id="3" name="Content Placeholder 2"/>
          <p:cNvSpPr>
            <a:spLocks noGrp="1"/>
          </p:cNvSpPr>
          <p:nvPr>
            <p:ph idx="1"/>
          </p:nvPr>
        </p:nvSpPr>
        <p:spPr/>
        <p:txBody>
          <a:bodyPr>
            <a:normAutofit/>
          </a:bodyPr>
          <a:lstStyle/>
          <a:p>
            <a:r>
              <a:rPr lang="en-US" sz="2800" dirty="0" smtClean="0"/>
              <a:t>Notify the PSRT for all product holds related to Grade 4 AEs</a:t>
            </a:r>
          </a:p>
          <a:p>
            <a:r>
              <a:rPr lang="en-US" sz="2800" dirty="0" smtClean="0"/>
              <a:t>Re-occurrence  or persistence of Grade 3 AEs</a:t>
            </a:r>
          </a:p>
          <a:p>
            <a:r>
              <a:rPr lang="en-US" sz="2800" dirty="0" smtClean="0"/>
              <a:t>Persistence of “specific” AEs</a:t>
            </a:r>
          </a:p>
          <a:p>
            <a:pPr lvl="1"/>
            <a:r>
              <a:rPr lang="en-US" sz="2400" dirty="0" smtClean="0"/>
              <a:t>deep epithelial disruption or ulceration</a:t>
            </a:r>
          </a:p>
          <a:p>
            <a:pPr lvl="1"/>
            <a:r>
              <a:rPr lang="en-US" sz="2400" dirty="0" smtClean="0"/>
              <a:t>generalized erythema and edema</a:t>
            </a:r>
          </a:p>
          <a:p>
            <a:r>
              <a:rPr lang="en-US" sz="2800" dirty="0" smtClean="0"/>
              <a:t>GC/chlamydia positive cervicitis</a:t>
            </a:r>
          </a:p>
          <a:p>
            <a:r>
              <a:rPr lang="en-US" sz="2800" b="1" dirty="0" smtClean="0"/>
              <a:t>All holds not otherwise specified by protocol</a:t>
            </a:r>
            <a:endParaRPr lang="en-US" sz="2800" b="1" dirty="0"/>
          </a:p>
        </p:txBody>
      </p:sp>
    </p:spTree>
    <p:extLst>
      <p:ext uri="{BB962C8B-B14F-4D97-AF65-F5344CB8AC3E}">
        <p14:creationId xmlns:p14="http://schemas.microsoft.com/office/powerpoint/2010/main" val="35719822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4000" dirty="0" smtClean="0"/>
              <a:t>PSRT Query Documentation</a:t>
            </a:r>
            <a:endParaRPr lang="en-US" sz="4000" dirty="0"/>
          </a:p>
        </p:txBody>
      </p:sp>
      <p:sp>
        <p:nvSpPr>
          <p:cNvPr id="3" name="Content Placeholder 2"/>
          <p:cNvSpPr>
            <a:spLocks noGrp="1"/>
          </p:cNvSpPr>
          <p:nvPr>
            <p:ph idx="1"/>
          </p:nvPr>
        </p:nvSpPr>
        <p:spPr/>
        <p:txBody>
          <a:bodyPr>
            <a:normAutofit/>
          </a:bodyPr>
          <a:lstStyle/>
          <a:p>
            <a:r>
              <a:rPr lang="en-US" dirty="0" smtClean="0"/>
              <a:t>All PSRT queries (with PSRT response included) should be filed in the participant binder</a:t>
            </a:r>
          </a:p>
          <a:p>
            <a:r>
              <a:rPr lang="en-US" dirty="0" smtClean="0"/>
              <a:t>This is considered key communication from the study team and guidance received should be filed</a:t>
            </a:r>
          </a:p>
        </p:txBody>
      </p:sp>
    </p:spTree>
    <p:extLst>
      <p:ext uri="{BB962C8B-B14F-4D97-AF65-F5344CB8AC3E}">
        <p14:creationId xmlns:p14="http://schemas.microsoft.com/office/powerpoint/2010/main" val="24957368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Safety Physicians</a:t>
            </a:r>
            <a:endParaRPr lang="en-US" dirty="0"/>
          </a:p>
        </p:txBody>
      </p:sp>
      <p:sp>
        <p:nvSpPr>
          <p:cNvPr id="3" name="Content Placeholder 2"/>
          <p:cNvSpPr>
            <a:spLocks noGrp="1"/>
          </p:cNvSpPr>
          <p:nvPr>
            <p:ph idx="1"/>
          </p:nvPr>
        </p:nvSpPr>
        <p:spPr/>
        <p:txBody>
          <a:bodyPr/>
          <a:lstStyle/>
          <a:p>
            <a:r>
              <a:rPr lang="en-US" dirty="0" smtClean="0">
                <a:hlinkClick r:id="rId2"/>
              </a:rPr>
              <a:t>mtnsafetymd@mtnstopshiv.org</a:t>
            </a:r>
            <a:endParaRPr lang="en-US" dirty="0" smtClean="0"/>
          </a:p>
          <a:p>
            <a:r>
              <a:rPr lang="en-US" dirty="0" smtClean="0"/>
              <a:t>24 hour </a:t>
            </a:r>
            <a:r>
              <a:rPr lang="en-US" smtClean="0"/>
              <a:t>safety phone- see SSP</a:t>
            </a:r>
            <a:endParaRPr lang="en-US" dirty="0" smtClean="0"/>
          </a:p>
          <a:p>
            <a:r>
              <a:rPr lang="en-US" dirty="0" smtClean="0"/>
              <a:t>Please email with any questions, concerns, comments!</a:t>
            </a:r>
          </a:p>
          <a:p>
            <a:r>
              <a:rPr lang="en-US" dirty="0" smtClean="0"/>
              <a:t>All emails welcome!!</a:t>
            </a:r>
            <a:endParaRPr lang="en-US" dirty="0"/>
          </a:p>
        </p:txBody>
      </p:sp>
    </p:spTree>
    <p:extLst>
      <p:ext uri="{BB962C8B-B14F-4D97-AF65-F5344CB8AC3E}">
        <p14:creationId xmlns:p14="http://schemas.microsoft.com/office/powerpoint/2010/main" val="30530104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286000"/>
            <a:ext cx="8229600" cy="1143000"/>
          </a:xfrm>
        </p:spPr>
        <p:txBody>
          <a:bodyPr/>
          <a:lstStyle/>
          <a:p>
            <a:r>
              <a:rPr lang="en-US" dirty="0" smtClean="0"/>
              <a:t>What Are Your Questions?</a:t>
            </a:r>
            <a:endParaRPr lang="en-US" dirty="0"/>
          </a:p>
        </p:txBody>
      </p:sp>
    </p:spTree>
    <p:extLst>
      <p:ext uri="{BB962C8B-B14F-4D97-AF65-F5344CB8AC3E}">
        <p14:creationId xmlns:p14="http://schemas.microsoft.com/office/powerpoint/2010/main" val="81168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dirty="0" smtClean="0"/>
              <a:t>Criteria for </a:t>
            </a:r>
            <a:r>
              <a:rPr lang="en-US" sz="3200" b="1" dirty="0" smtClean="0"/>
              <a:t>Permanent</a:t>
            </a:r>
            <a:r>
              <a:rPr lang="en-US" sz="3200" dirty="0" smtClean="0"/>
              <a:t> Discontinuation of Study Product</a:t>
            </a:r>
            <a:endParaRPr lang="en-US" sz="3200" dirty="0"/>
          </a:p>
        </p:txBody>
      </p:sp>
      <p:sp>
        <p:nvSpPr>
          <p:cNvPr id="3" name="Content Placeholder 2"/>
          <p:cNvSpPr>
            <a:spLocks noGrp="1"/>
          </p:cNvSpPr>
          <p:nvPr>
            <p:ph idx="1"/>
          </p:nvPr>
        </p:nvSpPr>
        <p:spPr/>
        <p:txBody>
          <a:bodyPr>
            <a:normAutofit/>
          </a:bodyPr>
          <a:lstStyle/>
          <a:p>
            <a:r>
              <a:rPr lang="en-US" dirty="0" smtClean="0"/>
              <a:t>A participant will be </a:t>
            </a:r>
            <a:r>
              <a:rPr lang="en-US" b="1" u="sng" dirty="0" smtClean="0"/>
              <a:t>permanently</a:t>
            </a:r>
            <a:r>
              <a:rPr lang="en-US" dirty="0" smtClean="0"/>
              <a:t> </a:t>
            </a:r>
            <a:r>
              <a:rPr lang="en-US" u="sng" dirty="0" smtClean="0"/>
              <a:t>discontinued</a:t>
            </a:r>
            <a:r>
              <a:rPr lang="en-US" dirty="0" smtClean="0"/>
              <a:t> from VR product use automatically</a:t>
            </a:r>
          </a:p>
          <a:p>
            <a:pPr lvl="1"/>
            <a:r>
              <a:rPr lang="en-US" sz="3200" dirty="0" smtClean="0"/>
              <a:t>Acquisition of HIV-1 infection (confirmed)</a:t>
            </a:r>
          </a:p>
          <a:p>
            <a:pPr lvl="1"/>
            <a:r>
              <a:rPr lang="en-US" sz="3200" dirty="0" smtClean="0"/>
              <a:t>Allergic </a:t>
            </a:r>
            <a:r>
              <a:rPr lang="en-US" sz="3200" dirty="0"/>
              <a:t>reaction to the </a:t>
            </a:r>
            <a:r>
              <a:rPr lang="en-US" sz="3200" dirty="0" smtClean="0"/>
              <a:t>VR</a:t>
            </a:r>
            <a:endParaRPr lang="en-US" sz="3200" dirty="0"/>
          </a:p>
          <a:p>
            <a:endParaRPr lang="en-US" sz="2400" dirty="0"/>
          </a:p>
        </p:txBody>
      </p:sp>
    </p:spTree>
    <p:extLst>
      <p:ext uri="{BB962C8B-B14F-4D97-AF65-F5344CB8AC3E}">
        <p14:creationId xmlns:p14="http://schemas.microsoft.com/office/powerpoint/2010/main" val="412004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sz="4000" dirty="0" smtClean="0"/>
              <a:t>Acquisition of HIV-infection</a:t>
            </a:r>
            <a:endParaRPr lang="en-US" sz="4000" dirty="0"/>
          </a:p>
        </p:txBody>
      </p:sp>
      <p:sp>
        <p:nvSpPr>
          <p:cNvPr id="3" name="Content Placeholder 2"/>
          <p:cNvSpPr>
            <a:spLocks noGrp="1"/>
          </p:cNvSpPr>
          <p:nvPr>
            <p:ph idx="1"/>
          </p:nvPr>
        </p:nvSpPr>
        <p:spPr/>
        <p:txBody>
          <a:bodyPr>
            <a:normAutofit/>
          </a:bodyPr>
          <a:lstStyle/>
          <a:p>
            <a:r>
              <a:rPr lang="en-US" sz="2800" dirty="0" smtClean="0"/>
              <a:t>Initiate product hold </a:t>
            </a:r>
            <a:r>
              <a:rPr lang="en-US" sz="2800" u="sng" dirty="0" smtClean="0"/>
              <a:t>IMMEDIATELY</a:t>
            </a:r>
            <a:r>
              <a:rPr lang="en-US" sz="2800" dirty="0" smtClean="0"/>
              <a:t> with first </a:t>
            </a:r>
            <a:r>
              <a:rPr lang="en-US" sz="2800" dirty="0"/>
              <a:t>reactive rapid HIV </a:t>
            </a:r>
            <a:r>
              <a:rPr lang="en-US" sz="2800" dirty="0" smtClean="0"/>
              <a:t>test (on same day as result)</a:t>
            </a:r>
          </a:p>
          <a:p>
            <a:pPr marL="0" indent="0">
              <a:buNone/>
            </a:pPr>
            <a:endParaRPr lang="en-US" sz="2800" dirty="0"/>
          </a:p>
          <a:p>
            <a:r>
              <a:rPr lang="en-US" sz="2800" dirty="0" smtClean="0"/>
              <a:t>If the </a:t>
            </a:r>
            <a:r>
              <a:rPr lang="en-US" sz="2800" dirty="0"/>
              <a:t>participant is determined to be </a:t>
            </a:r>
            <a:r>
              <a:rPr lang="en-US" sz="2800" dirty="0" smtClean="0"/>
              <a:t>HIV-uninfected, resume </a:t>
            </a:r>
            <a:r>
              <a:rPr lang="en-US" sz="2800" dirty="0"/>
              <a:t>product </a:t>
            </a:r>
            <a:r>
              <a:rPr lang="en-US" sz="2800" dirty="0" smtClean="0"/>
              <a:t>use</a:t>
            </a:r>
          </a:p>
          <a:p>
            <a:pPr marL="0" indent="0">
              <a:buNone/>
            </a:pPr>
            <a:endParaRPr lang="en-US" sz="2800" dirty="0" smtClean="0"/>
          </a:p>
          <a:p>
            <a:r>
              <a:rPr lang="en-US" sz="2800" dirty="0" smtClean="0"/>
              <a:t>Permanently discontinue </a:t>
            </a:r>
            <a:r>
              <a:rPr lang="en-US" sz="2800" dirty="0"/>
              <a:t>the study VR if HIV-1 infection is </a:t>
            </a:r>
            <a:r>
              <a:rPr lang="en-US" sz="2800" dirty="0" smtClean="0"/>
              <a:t>confirmed</a:t>
            </a:r>
            <a:endParaRPr lang="en-US" sz="2800" dirty="0"/>
          </a:p>
        </p:txBody>
      </p:sp>
    </p:spTree>
    <p:extLst>
      <p:ext uri="{BB962C8B-B14F-4D97-AF65-F5344CB8AC3E}">
        <p14:creationId xmlns:p14="http://schemas.microsoft.com/office/powerpoint/2010/main" val="237699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8120"/>
            <a:ext cx="8850417"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8700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600" dirty="0" smtClean="0"/>
              <a:t>General Criteria for Automatic </a:t>
            </a:r>
            <a:br>
              <a:rPr lang="en-US" sz="3600" dirty="0" smtClean="0"/>
            </a:br>
            <a:r>
              <a:rPr lang="en-US" sz="3600" dirty="0" smtClean="0"/>
              <a:t>Product Hold Initiation</a:t>
            </a:r>
            <a:endParaRPr lang="en-US" sz="3600" dirty="0"/>
          </a:p>
        </p:txBody>
      </p:sp>
      <p:sp>
        <p:nvSpPr>
          <p:cNvPr id="3" name="Content Placeholder 2"/>
          <p:cNvSpPr>
            <a:spLocks noGrp="1"/>
          </p:cNvSpPr>
          <p:nvPr>
            <p:ph idx="1"/>
          </p:nvPr>
        </p:nvSpPr>
        <p:spPr/>
        <p:txBody>
          <a:bodyPr>
            <a:noAutofit/>
          </a:bodyPr>
          <a:lstStyle/>
          <a:p>
            <a:r>
              <a:rPr lang="en-US" sz="2400" dirty="0" smtClean="0"/>
              <a:t>Reactive rapid HIV test</a:t>
            </a:r>
          </a:p>
          <a:p>
            <a:r>
              <a:rPr lang="en-US" sz="2400" dirty="0" smtClean="0"/>
              <a:t>Pregnancy (per positive urine test result)</a:t>
            </a:r>
          </a:p>
          <a:p>
            <a:r>
              <a:rPr lang="en-US" sz="2400" dirty="0" smtClean="0"/>
              <a:t>Breastfeeding (per </a:t>
            </a:r>
            <a:r>
              <a:rPr lang="en-US" sz="2400" dirty="0" err="1" smtClean="0"/>
              <a:t>ppt</a:t>
            </a:r>
            <a:r>
              <a:rPr lang="en-US" sz="2400" dirty="0" smtClean="0"/>
              <a:t> report)</a:t>
            </a:r>
            <a:endParaRPr lang="en-US" sz="2400" dirty="0"/>
          </a:p>
          <a:p>
            <a:r>
              <a:rPr lang="en-US" sz="2400" dirty="0" err="1" smtClean="0"/>
              <a:t>Ppt</a:t>
            </a:r>
            <a:r>
              <a:rPr lang="en-US" sz="2400" dirty="0" smtClean="0"/>
              <a:t> report of use of PEP for HIV exposure  </a:t>
            </a:r>
          </a:p>
          <a:p>
            <a:r>
              <a:rPr lang="en-US" sz="2400" dirty="0" smtClean="0"/>
              <a:t>Grade 3 related AE</a:t>
            </a:r>
          </a:p>
          <a:p>
            <a:r>
              <a:rPr lang="en-US" sz="2400" dirty="0" smtClean="0"/>
              <a:t>Grade 4 AE, regardless of relationship to study product</a:t>
            </a:r>
            <a:endParaRPr lang="en-US" sz="2400" dirty="0"/>
          </a:p>
          <a:p>
            <a:r>
              <a:rPr lang="en-US" sz="2400" dirty="0" smtClean="0"/>
              <a:t>Participant is unable or unwilling to comply with required study procedures, or otherwise might be put at undue risk to their safety and well-being by continuing product use, according to the judgment of the </a:t>
            </a:r>
            <a:r>
              <a:rPr lang="en-US" sz="2400" dirty="0" err="1" smtClean="0"/>
              <a:t>IoR</a:t>
            </a:r>
            <a:r>
              <a:rPr lang="en-US" sz="2400" dirty="0" smtClean="0"/>
              <a:t>/designee*</a:t>
            </a:r>
          </a:p>
        </p:txBody>
      </p:sp>
      <p:sp>
        <p:nvSpPr>
          <p:cNvPr id="4" name="TextBox 3"/>
          <p:cNvSpPr txBox="1"/>
          <p:nvPr/>
        </p:nvSpPr>
        <p:spPr>
          <a:xfrm>
            <a:off x="5562600" y="6324600"/>
            <a:ext cx="3103798" cy="369332"/>
          </a:xfrm>
          <a:prstGeom prst="rect">
            <a:avLst/>
          </a:prstGeom>
          <a:noFill/>
        </p:spPr>
        <p:txBody>
          <a:bodyPr wrap="none" rtlCol="0">
            <a:spAutoFit/>
          </a:bodyPr>
          <a:lstStyle/>
          <a:p>
            <a:r>
              <a:rPr lang="en-US" i="1" dirty="0" smtClean="0"/>
              <a:t>Protocol version 1.0 Section 9.3</a:t>
            </a:r>
            <a:endParaRPr lang="en-US" i="1" dirty="0"/>
          </a:p>
        </p:txBody>
      </p:sp>
    </p:spTree>
    <p:extLst>
      <p:ext uri="{BB962C8B-B14F-4D97-AF65-F5344CB8AC3E}">
        <p14:creationId xmlns:p14="http://schemas.microsoft.com/office/powerpoint/2010/main" val="3013922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3378"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550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7889"/>
            <a:ext cx="8991600" cy="6690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66896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TotalTime>
  <Words>1073</Words>
  <Application>Microsoft Office PowerPoint</Application>
  <PresentationFormat>On-screen Show (4:3)</PresentationFormat>
  <Paragraphs>155</Paragraphs>
  <Slides>38</Slides>
  <Notes>15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Quadrant</vt:lpstr>
      <vt:lpstr>Product Use Management</vt:lpstr>
      <vt:lpstr>Objectives- study product tab</vt:lpstr>
      <vt:lpstr>Product Hold vs. Permanent Discontinuation</vt:lpstr>
      <vt:lpstr>Criteria for Permanent Discontinuation of Study Product</vt:lpstr>
      <vt:lpstr>Acquisition of HIV-infection</vt:lpstr>
      <vt:lpstr>PowerPoint Presentation</vt:lpstr>
      <vt:lpstr>General Criteria for Automatic  Product Hold Initiation</vt:lpstr>
      <vt:lpstr>PowerPoint Presentation</vt:lpstr>
      <vt:lpstr>PowerPoint Presentation</vt:lpstr>
      <vt:lpstr>PowerPoint Presentation</vt:lpstr>
      <vt:lpstr>Guidance with Regard to AEs</vt:lpstr>
      <vt:lpstr>PowerPoint Presentation</vt:lpstr>
      <vt:lpstr>Grade 1 or 2 Adverse Events</vt:lpstr>
      <vt:lpstr>Grade 3 Adverse Events</vt:lpstr>
      <vt:lpstr>Grade 4 Adverse Events</vt:lpstr>
      <vt:lpstr>Instruction Regarding Specific AEs</vt:lpstr>
      <vt:lpstr>PowerPoint Presentation</vt:lpstr>
      <vt:lpstr>PowerPoint Presentation</vt:lpstr>
      <vt:lpstr>PowerPoint Presentation</vt:lpstr>
      <vt:lpstr>PowerPoint Presentation</vt:lpstr>
      <vt:lpstr>PowerPoint Presentation</vt:lpstr>
      <vt:lpstr>PowerPoint Presentation</vt:lpstr>
      <vt:lpstr>Cervicitis</vt:lpstr>
      <vt:lpstr>PowerPoint Presentation</vt:lpstr>
      <vt:lpstr>PowerPoint Presentation</vt:lpstr>
      <vt:lpstr>Other Temporary Product Holds</vt:lpstr>
      <vt:lpstr>Case 1</vt:lpstr>
      <vt:lpstr>Answer: Depends</vt:lpstr>
      <vt:lpstr>Case 1- continued</vt:lpstr>
      <vt:lpstr>Case 1</vt:lpstr>
      <vt:lpstr>Case 2</vt:lpstr>
      <vt:lpstr>Case 2</vt:lpstr>
      <vt:lpstr>PSRT (Protocol Safety Review Team)</vt:lpstr>
      <vt:lpstr>PSRT Query Process</vt:lpstr>
      <vt:lpstr>When to Consult the PSRT</vt:lpstr>
      <vt:lpstr>PSRT Query Documentation</vt:lpstr>
      <vt:lpstr>Safety Physicians</vt:lpstr>
      <vt:lpstr>What Are Your Questions?</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MTN</cp:lastModifiedBy>
  <cp:revision>23</cp:revision>
  <dcterms:created xsi:type="dcterms:W3CDTF">2008-01-29T12:38:48Z</dcterms:created>
  <dcterms:modified xsi:type="dcterms:W3CDTF">2012-06-15T12:27:07Z</dcterms:modified>
</cp:coreProperties>
</file>